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98" r:id="rId12"/>
    <p:sldId id="299" r:id="rId13"/>
    <p:sldId id="297" r:id="rId14"/>
    <p:sldId id="300" r:id="rId15"/>
    <p:sldId id="301" r:id="rId16"/>
    <p:sldId id="302" r:id="rId17"/>
    <p:sldId id="303" r:id="rId18"/>
    <p:sldId id="305" r:id="rId19"/>
    <p:sldId id="267" r:id="rId20"/>
    <p:sldId id="306" r:id="rId21"/>
    <p:sldId id="307" r:id="rId22"/>
    <p:sldId id="308" r:id="rId23"/>
  </p:sldIdLst>
  <p:sldSz cx="9144000" cy="5143500" type="screen16x9"/>
  <p:notesSz cx="6858000" cy="9144000"/>
  <p:embeddedFontLst>
    <p:embeddedFont>
      <p:font typeface="Anton" pitchFamily="2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arabun" panose="020B0604020202020204" charset="-34"/>
      <p:regular r:id="rId30"/>
      <p:bold r:id="rId31"/>
      <p:italic r:id="rId32"/>
      <p:boldItalic r:id="rId33"/>
    </p:embeddedFont>
    <p:embeddedFont>
      <p:font typeface="Urbanis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400397-A78B-4746-8F5C-DE091CD890FB}">
  <a:tblStyle styleId="{6B400397-A78B-4746-8F5C-DE091CD890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>
        <p:scale>
          <a:sx n="125" d="100"/>
          <a:sy n="125" d="100"/>
        </p:scale>
        <p:origin x="13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9047289340484E-2"/>
          <c:y val="4.2199241681442859E-2"/>
          <c:w val="0.92261905421319035"/>
          <c:h val="0.6421029601238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2020 Primer Semestre</c:v>
                </c:pt>
                <c:pt idx="1">
                  <c:v>2020 Segundo Semestre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64550</c:v>
                </c:pt>
                <c:pt idx="1">
                  <c:v>1561757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6-4E06-BCF9-13BD1514EE9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2020 Primer Semestre</c:v>
                </c:pt>
                <c:pt idx="1">
                  <c:v>2020 Segundo Semestre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1307</c:v>
                </c:pt>
                <c:pt idx="1">
                  <c:v>41776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A6-4E06-BCF9-13BD1514E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4495167"/>
        <c:axId val="1544496127"/>
      </c:barChart>
      <c:catAx>
        <c:axId val="154449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44496127"/>
        <c:crosses val="autoZero"/>
        <c:auto val="1"/>
        <c:lblAlgn val="ctr"/>
        <c:lblOffset val="100"/>
        <c:noMultiLvlLbl val="0"/>
      </c:catAx>
      <c:valAx>
        <c:axId val="154449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449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5383895290296813"/>
          <c:y val="9.5400182614348294E-2"/>
          <c:w val="0.61406081901767329"/>
          <c:h val="0.875530509663828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Entre Rios</c:v>
                </c:pt>
                <c:pt idx="1">
                  <c:v>Salta</c:v>
                </c:pt>
                <c:pt idx="2">
                  <c:v>Neuquen</c:v>
                </c:pt>
                <c:pt idx="3">
                  <c:v>Rio Negro</c:v>
                </c:pt>
                <c:pt idx="4">
                  <c:v>Mendoza</c:v>
                </c:pt>
                <c:pt idx="5">
                  <c:v>Tucuman</c:v>
                </c:pt>
                <c:pt idx="6">
                  <c:v>Cordoba</c:v>
                </c:pt>
                <c:pt idx="7">
                  <c:v>Santa Fe</c:v>
                </c:pt>
                <c:pt idx="8">
                  <c:v>CABA</c:v>
                </c:pt>
                <c:pt idx="9">
                  <c:v>Buenos Aires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18258</c:v>
                </c:pt>
                <c:pt idx="1">
                  <c:v>19637</c:v>
                </c:pt>
                <c:pt idx="2">
                  <c:v>25402</c:v>
                </c:pt>
                <c:pt idx="3">
                  <c:v>25402</c:v>
                </c:pt>
                <c:pt idx="4">
                  <c:v>50902</c:v>
                </c:pt>
                <c:pt idx="5">
                  <c:v>55370</c:v>
                </c:pt>
                <c:pt idx="6">
                  <c:v>94444</c:v>
                </c:pt>
                <c:pt idx="7">
                  <c:v>119593</c:v>
                </c:pt>
                <c:pt idx="8">
                  <c:v>150902</c:v>
                </c:pt>
                <c:pt idx="9">
                  <c:v>572841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4-4F55-AA24-4D3C6B7F54E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Entre Rios</c:v>
                </c:pt>
                <c:pt idx="1">
                  <c:v>Salta</c:v>
                </c:pt>
                <c:pt idx="2">
                  <c:v>Neuquen</c:v>
                </c:pt>
                <c:pt idx="3">
                  <c:v>Rio Negro</c:v>
                </c:pt>
                <c:pt idx="4">
                  <c:v>Mendoza</c:v>
                </c:pt>
                <c:pt idx="5">
                  <c:v>Tucuman</c:v>
                </c:pt>
                <c:pt idx="6">
                  <c:v>Cordoba</c:v>
                </c:pt>
                <c:pt idx="7">
                  <c:v>Santa Fe</c:v>
                </c:pt>
                <c:pt idx="8">
                  <c:v>CABA</c:v>
                </c:pt>
                <c:pt idx="9">
                  <c:v>Buenos Aires</c:v>
                </c:pt>
              </c:strCache>
            </c:strRef>
          </c:cat>
          <c:val>
            <c:numRef>
              <c:f>Hoja1!$C$2:$C$11</c:f>
              <c:numCache>
                <c:formatCode>General</c:formatCode>
                <c:ptCount val="10"/>
                <c:pt idx="0">
                  <c:v>337</c:v>
                </c:pt>
                <c:pt idx="1">
                  <c:v>913</c:v>
                </c:pt>
                <c:pt idx="2">
                  <c:v>424</c:v>
                </c:pt>
                <c:pt idx="3">
                  <c:v>665</c:v>
                </c:pt>
                <c:pt idx="4">
                  <c:v>935</c:v>
                </c:pt>
                <c:pt idx="5">
                  <c:v>919</c:v>
                </c:pt>
                <c:pt idx="6">
                  <c:v>1505</c:v>
                </c:pt>
                <c:pt idx="7">
                  <c:v>1695</c:v>
                </c:pt>
                <c:pt idx="8">
                  <c:v>4964</c:v>
                </c:pt>
                <c:pt idx="9">
                  <c:v>18777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2-4A2B-B44C-7C1090E62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3035376"/>
        <c:axId val="1263036816"/>
      </c:barChart>
      <c:catAx>
        <c:axId val="12630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6816"/>
        <c:crosses val="autoZero"/>
        <c:auto val="1"/>
        <c:lblAlgn val="ctr"/>
        <c:lblOffset val="100"/>
        <c:noMultiLvlLbl val="0"/>
      </c:catAx>
      <c:valAx>
        <c:axId val="126303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8593919510061242"/>
          <c:y val="8.5444966506952102E-2"/>
          <c:w val="0.61406081901767329"/>
          <c:h val="0.875530509663828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Santiago del Estero</c:v>
                </c:pt>
                <c:pt idx="1">
                  <c:v>Santa Cruz</c:v>
                </c:pt>
                <c:pt idx="2">
                  <c:v>San Luis</c:v>
                </c:pt>
                <c:pt idx="3">
                  <c:v>La Rioja</c:v>
                </c:pt>
                <c:pt idx="4">
                  <c:v>La Pampa</c:v>
                </c:pt>
                <c:pt idx="5">
                  <c:v>San Juan</c:v>
                </c:pt>
                <c:pt idx="6">
                  <c:v>Corrientes</c:v>
                </c:pt>
                <c:pt idx="7">
                  <c:v>Catamarca</c:v>
                </c:pt>
                <c:pt idx="8">
                  <c:v>Misiones</c:v>
                </c:pt>
                <c:pt idx="9">
                  <c:v>Formosa 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11550</c:v>
                </c:pt>
                <c:pt idx="1">
                  <c:v>11224</c:v>
                </c:pt>
                <c:pt idx="2">
                  <c:v>9388</c:v>
                </c:pt>
                <c:pt idx="3">
                  <c:v>7871</c:v>
                </c:pt>
                <c:pt idx="4">
                  <c:v>4200</c:v>
                </c:pt>
                <c:pt idx="5">
                  <c:v>3866</c:v>
                </c:pt>
                <c:pt idx="6">
                  <c:v>3230</c:v>
                </c:pt>
                <c:pt idx="7">
                  <c:v>1252</c:v>
                </c:pt>
                <c:pt idx="8">
                  <c:v>518</c:v>
                </c:pt>
                <c:pt idx="9">
                  <c:v>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A-4097-96D1-0A694E35CF0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Santiago del Estero</c:v>
                </c:pt>
                <c:pt idx="1">
                  <c:v>Santa Cruz</c:v>
                </c:pt>
                <c:pt idx="2">
                  <c:v>San Luis</c:v>
                </c:pt>
                <c:pt idx="3">
                  <c:v>La Rioja</c:v>
                </c:pt>
                <c:pt idx="4">
                  <c:v>La Pampa</c:v>
                </c:pt>
                <c:pt idx="5">
                  <c:v>San Juan</c:v>
                </c:pt>
                <c:pt idx="6">
                  <c:v>Corrientes</c:v>
                </c:pt>
                <c:pt idx="7">
                  <c:v>Catamarca</c:v>
                </c:pt>
                <c:pt idx="8">
                  <c:v>Misiones</c:v>
                </c:pt>
                <c:pt idx="9">
                  <c:v>Formosa </c:v>
                </c:pt>
              </c:strCache>
            </c:strRef>
          </c:cat>
          <c:val>
            <c:numRef>
              <c:f>Hoja1!$C$2:$C$11</c:f>
              <c:numCache>
                <c:formatCode>General</c:formatCode>
                <c:ptCount val="10"/>
                <c:pt idx="0">
                  <c:v>147</c:v>
                </c:pt>
                <c:pt idx="1">
                  <c:v>167</c:v>
                </c:pt>
                <c:pt idx="2">
                  <c:v>132</c:v>
                </c:pt>
                <c:pt idx="3">
                  <c:v>292</c:v>
                </c:pt>
                <c:pt idx="4">
                  <c:v>41</c:v>
                </c:pt>
                <c:pt idx="5">
                  <c:v>123</c:v>
                </c:pt>
                <c:pt idx="6">
                  <c:v>61</c:v>
                </c:pt>
                <c:pt idx="7">
                  <c:v>2</c:v>
                </c:pt>
                <c:pt idx="8">
                  <c:v>6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4A-4097-96D1-0A694E35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3035376"/>
        <c:axId val="1263036816"/>
      </c:barChart>
      <c:catAx>
        <c:axId val="12630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6816"/>
        <c:crosses val="autoZero"/>
        <c:auto val="1"/>
        <c:lblAlgn val="ctr"/>
        <c:lblOffset val="100"/>
        <c:noMultiLvlLbl val="0"/>
      </c:catAx>
      <c:valAx>
        <c:axId val="126303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9047289340484E-2"/>
          <c:y val="4.2199241681442859E-2"/>
          <c:w val="0.92261905421319035"/>
          <c:h val="0.6421029601238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Cuarentena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4049318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6-4E06-BCF9-13BD1514EE9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Cuarentena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82363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A6-4E06-BCF9-13BD1514E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4495167"/>
        <c:axId val="1544496127"/>
      </c:barChart>
      <c:catAx>
        <c:axId val="154449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44496127"/>
        <c:crosses val="autoZero"/>
        <c:auto val="1"/>
        <c:lblAlgn val="ctr"/>
        <c:lblOffset val="100"/>
        <c:noMultiLvlLbl val="0"/>
      </c:catAx>
      <c:valAx>
        <c:axId val="154449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449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5383895290296813"/>
          <c:y val="9.5400182614348294E-2"/>
          <c:w val="0.61406081901767329"/>
          <c:h val="0.875530509663828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Salta</c:v>
                </c:pt>
                <c:pt idx="1">
                  <c:v>Chaco</c:v>
                </c:pt>
                <c:pt idx="2">
                  <c:v>Neuquen</c:v>
                </c:pt>
                <c:pt idx="3">
                  <c:v>Mendoza</c:v>
                </c:pt>
                <c:pt idx="4">
                  <c:v>Entre Rios</c:v>
                </c:pt>
                <c:pt idx="5">
                  <c:v>Tucuman</c:v>
                </c:pt>
                <c:pt idx="6">
                  <c:v>Santa Fe</c:v>
                </c:pt>
                <c:pt idx="7">
                  <c:v>CABA</c:v>
                </c:pt>
                <c:pt idx="8">
                  <c:v>Cordoba</c:v>
                </c:pt>
                <c:pt idx="9">
                  <c:v>Buenos Aires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19637</c:v>
                </c:pt>
                <c:pt idx="1">
                  <c:v>85362</c:v>
                </c:pt>
                <c:pt idx="2">
                  <c:v>88698</c:v>
                </c:pt>
                <c:pt idx="3">
                  <c:v>114433</c:v>
                </c:pt>
                <c:pt idx="4">
                  <c:v>118982</c:v>
                </c:pt>
                <c:pt idx="5">
                  <c:v>150852</c:v>
                </c:pt>
                <c:pt idx="6">
                  <c:v>351146</c:v>
                </c:pt>
                <c:pt idx="7">
                  <c:v>368291</c:v>
                </c:pt>
                <c:pt idx="8">
                  <c:v>424275</c:v>
                </c:pt>
                <c:pt idx="9">
                  <c:v>1502056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4-4F55-AA24-4D3C6B7F54E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Salta</c:v>
                </c:pt>
                <c:pt idx="1">
                  <c:v>Chaco</c:v>
                </c:pt>
                <c:pt idx="2">
                  <c:v>Neuquen</c:v>
                </c:pt>
                <c:pt idx="3">
                  <c:v>Mendoza</c:v>
                </c:pt>
                <c:pt idx="4">
                  <c:v>Entre Rios</c:v>
                </c:pt>
                <c:pt idx="5">
                  <c:v>Tucuman</c:v>
                </c:pt>
                <c:pt idx="6">
                  <c:v>Santa Fe</c:v>
                </c:pt>
                <c:pt idx="7">
                  <c:v>CABA</c:v>
                </c:pt>
                <c:pt idx="8">
                  <c:v>Cordoba</c:v>
                </c:pt>
                <c:pt idx="9">
                  <c:v>Buenos Aires</c:v>
                </c:pt>
              </c:strCache>
            </c:strRef>
          </c:cat>
          <c:val>
            <c:numRef>
              <c:f>Hoja1!$C$2:$C$11</c:f>
              <c:numCache>
                <c:formatCode>General</c:formatCode>
                <c:ptCount val="10"/>
                <c:pt idx="0">
                  <c:v>913</c:v>
                </c:pt>
                <c:pt idx="1">
                  <c:v>1822</c:v>
                </c:pt>
                <c:pt idx="2">
                  <c:v>1886</c:v>
                </c:pt>
                <c:pt idx="3">
                  <c:v>3636</c:v>
                </c:pt>
                <c:pt idx="4">
                  <c:v>2125</c:v>
                </c:pt>
                <c:pt idx="5">
                  <c:v>2327</c:v>
                </c:pt>
                <c:pt idx="6">
                  <c:v>7014</c:v>
                </c:pt>
                <c:pt idx="7">
                  <c:v>6017</c:v>
                </c:pt>
                <c:pt idx="8">
                  <c:v>5435</c:v>
                </c:pt>
                <c:pt idx="9">
                  <c:v>36458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12-4A2B-B44C-7C1090E62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3035376"/>
        <c:axId val="1263036816"/>
      </c:barChart>
      <c:catAx>
        <c:axId val="12630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6816"/>
        <c:crosses val="autoZero"/>
        <c:auto val="1"/>
        <c:lblAlgn val="ctr"/>
        <c:lblOffset val="100"/>
        <c:noMultiLvlLbl val="0"/>
      </c:catAx>
      <c:valAx>
        <c:axId val="126303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8593919510061242"/>
          <c:y val="8.5444966506952102E-2"/>
          <c:w val="0.61406081901767329"/>
          <c:h val="0.8755305096638281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Chubut</c:v>
                </c:pt>
                <c:pt idx="1">
                  <c:v>San Juan</c:v>
                </c:pt>
                <c:pt idx="2">
                  <c:v>La Pampa</c:v>
                </c:pt>
                <c:pt idx="3">
                  <c:v>Formosa</c:v>
                </c:pt>
                <c:pt idx="4">
                  <c:v>Catamarca</c:v>
                </c:pt>
                <c:pt idx="5">
                  <c:v>Santa Cruz</c:v>
                </c:pt>
                <c:pt idx="6">
                  <c:v>Misiones</c:v>
                </c:pt>
                <c:pt idx="7">
                  <c:v>Jujuy</c:v>
                </c:pt>
                <c:pt idx="8">
                  <c:v>La Rioja</c:v>
                </c:pt>
                <c:pt idx="9">
                  <c:v>Tierra del Fuego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66413</c:v>
                </c:pt>
                <c:pt idx="1">
                  <c:v>66272</c:v>
                </c:pt>
                <c:pt idx="2">
                  <c:v>64526</c:v>
                </c:pt>
                <c:pt idx="3">
                  <c:v>62079</c:v>
                </c:pt>
                <c:pt idx="4">
                  <c:v>50419</c:v>
                </c:pt>
                <c:pt idx="5">
                  <c:v>48373</c:v>
                </c:pt>
                <c:pt idx="6">
                  <c:v>36328</c:v>
                </c:pt>
                <c:pt idx="7">
                  <c:v>30393</c:v>
                </c:pt>
                <c:pt idx="8">
                  <c:v>25873</c:v>
                </c:pt>
                <c:pt idx="9">
                  <c:v>19219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A-4097-96D1-0A694E35CF0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Chubut</c:v>
                </c:pt>
                <c:pt idx="1">
                  <c:v>San Juan</c:v>
                </c:pt>
                <c:pt idx="2">
                  <c:v>La Pampa</c:v>
                </c:pt>
                <c:pt idx="3">
                  <c:v>Formosa</c:v>
                </c:pt>
                <c:pt idx="4">
                  <c:v>Catamarca</c:v>
                </c:pt>
                <c:pt idx="5">
                  <c:v>Santa Cruz</c:v>
                </c:pt>
                <c:pt idx="6">
                  <c:v>Misiones</c:v>
                </c:pt>
                <c:pt idx="7">
                  <c:v>Jujuy</c:v>
                </c:pt>
                <c:pt idx="8">
                  <c:v>La Rioja</c:v>
                </c:pt>
                <c:pt idx="9">
                  <c:v>Tierra del Fuego</c:v>
                </c:pt>
              </c:strCache>
            </c:strRef>
          </c:cat>
          <c:val>
            <c:numRef>
              <c:f>Hoja1!$C$2:$C$11</c:f>
              <c:numCache>
                <c:formatCode>General</c:formatCode>
                <c:ptCount val="10"/>
                <c:pt idx="0">
                  <c:v>1259</c:v>
                </c:pt>
                <c:pt idx="1">
                  <c:v>987</c:v>
                </c:pt>
                <c:pt idx="2">
                  <c:v>984</c:v>
                </c:pt>
                <c:pt idx="3">
                  <c:v>1190</c:v>
                </c:pt>
                <c:pt idx="4">
                  <c:v>579</c:v>
                </c:pt>
                <c:pt idx="5">
                  <c:v>809</c:v>
                </c:pt>
                <c:pt idx="6">
                  <c:v>716</c:v>
                </c:pt>
                <c:pt idx="7">
                  <c:v>651</c:v>
                </c:pt>
                <c:pt idx="8">
                  <c:v>707</c:v>
                </c:pt>
                <c:pt idx="9">
                  <c:v>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4A-4097-96D1-0A694E35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3035376"/>
        <c:axId val="1263036816"/>
      </c:barChart>
      <c:catAx>
        <c:axId val="126303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6816"/>
        <c:crosses val="autoZero"/>
        <c:auto val="1"/>
        <c:lblAlgn val="ctr"/>
        <c:lblOffset val="100"/>
        <c:noMultiLvlLbl val="0"/>
      </c:catAx>
      <c:valAx>
        <c:axId val="1263036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5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Tucuman</c:v>
                </c:pt>
                <c:pt idx="1">
                  <c:v>Cordoba</c:v>
                </c:pt>
                <c:pt idx="2">
                  <c:v>CABA</c:v>
                </c:pt>
                <c:pt idx="3">
                  <c:v>Santa Fe</c:v>
                </c:pt>
                <c:pt idx="4">
                  <c:v>Buenos Aires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71113</c:v>
                </c:pt>
                <c:pt idx="1">
                  <c:v>127705</c:v>
                </c:pt>
                <c:pt idx="2">
                  <c:v>174593</c:v>
                </c:pt>
                <c:pt idx="3">
                  <c:v>176377</c:v>
                </c:pt>
                <c:pt idx="4">
                  <c:v>684765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0-4DFC-8878-D129B37C3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Tucuman</c:v>
                </c:pt>
                <c:pt idx="1">
                  <c:v>Cordoba</c:v>
                </c:pt>
                <c:pt idx="2">
                  <c:v>CABA</c:v>
                </c:pt>
                <c:pt idx="3">
                  <c:v>Santa Fe</c:v>
                </c:pt>
                <c:pt idx="4">
                  <c:v>Buenos Aires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1364</c:v>
                </c:pt>
                <c:pt idx="1">
                  <c:v>2470</c:v>
                </c:pt>
                <c:pt idx="2">
                  <c:v>5445</c:v>
                </c:pt>
                <c:pt idx="3">
                  <c:v>2917</c:v>
                </c:pt>
                <c:pt idx="4">
                  <c:v>22351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80-4DFC-8878-D129B37C3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72738597086948"/>
          <c:y val="5.3608603470936426E-2"/>
          <c:w val="0.65451771949745186"/>
          <c:h val="0.7858115640319656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Formosa</c:v>
                </c:pt>
                <c:pt idx="1">
                  <c:v>Misiones</c:v>
                </c:pt>
                <c:pt idx="2">
                  <c:v>Catamarca</c:v>
                </c:pt>
                <c:pt idx="3">
                  <c:v>La Rioja</c:v>
                </c:pt>
                <c:pt idx="4">
                  <c:v>La Pampa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372</c:v>
                </c:pt>
                <c:pt idx="1">
                  <c:v>1264</c:v>
                </c:pt>
                <c:pt idx="2">
                  <c:v>2795</c:v>
                </c:pt>
                <c:pt idx="3">
                  <c:v>9095</c:v>
                </c:pt>
                <c:pt idx="4">
                  <c:v>10859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E6-4017-93DF-8D8203AF127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Formosa</c:v>
                </c:pt>
                <c:pt idx="1">
                  <c:v>Misiones</c:v>
                </c:pt>
                <c:pt idx="2">
                  <c:v>Catamarca</c:v>
                </c:pt>
                <c:pt idx="3">
                  <c:v>La Rioja</c:v>
                </c:pt>
                <c:pt idx="4">
                  <c:v>La Pampa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3</c:v>
                </c:pt>
                <c:pt idx="1">
                  <c:v>11</c:v>
                </c:pt>
                <c:pt idx="2">
                  <c:v>17</c:v>
                </c:pt>
                <c:pt idx="3">
                  <c:v>370</c:v>
                </c:pt>
                <c:pt idx="4">
                  <c:v>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E6-4017-93DF-8D8203AF12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2020 Primer Semestre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Hoja1!$A$2:$A$25</c:f>
              <c:strCache>
                <c:ptCount val="24"/>
                <c:pt idx="0">
                  <c:v>Buenos Aires</c:v>
                </c:pt>
                <c:pt idx="1">
                  <c:v>CABA</c:v>
                </c:pt>
                <c:pt idx="2">
                  <c:v>Catamarca</c:v>
                </c:pt>
                <c:pt idx="3">
                  <c:v>Chaco</c:v>
                </c:pt>
                <c:pt idx="4">
                  <c:v>Chubut</c:v>
                </c:pt>
                <c:pt idx="5">
                  <c:v>Cordoba</c:v>
                </c:pt>
                <c:pt idx="6">
                  <c:v>Corrientes</c:v>
                </c:pt>
                <c:pt idx="7">
                  <c:v>Entre Rios</c:v>
                </c:pt>
                <c:pt idx="8">
                  <c:v>Formosa</c:v>
                </c:pt>
                <c:pt idx="9">
                  <c:v>Jujuy</c:v>
                </c:pt>
                <c:pt idx="10">
                  <c:v>La Pampa</c:v>
                </c:pt>
                <c:pt idx="11">
                  <c:v>La Rioja</c:v>
                </c:pt>
                <c:pt idx="12">
                  <c:v>Mendoza</c:v>
                </c:pt>
                <c:pt idx="13">
                  <c:v>Misiones</c:v>
                </c:pt>
                <c:pt idx="14">
                  <c:v>Neuquen</c:v>
                </c:pt>
                <c:pt idx="15">
                  <c:v>Rio Negro</c:v>
                </c:pt>
                <c:pt idx="16">
                  <c:v>Salta</c:v>
                </c:pt>
                <c:pt idx="17">
                  <c:v>San Juan</c:v>
                </c:pt>
                <c:pt idx="18">
                  <c:v>San Luis</c:v>
                </c:pt>
                <c:pt idx="19">
                  <c:v>Santa Cruz </c:v>
                </c:pt>
                <c:pt idx="20">
                  <c:v>Santa Fe</c:v>
                </c:pt>
                <c:pt idx="21">
                  <c:v>Santiago del Estero</c:v>
                </c:pt>
                <c:pt idx="22">
                  <c:v>Tierra del Fuego</c:v>
                </c:pt>
                <c:pt idx="23">
                  <c:v>Tucuman</c:v>
                </c:pt>
              </c:strCache>
            </c:strRef>
          </c:cat>
          <c:val>
            <c:numRef>
              <c:f>Hoja1!$B$2:$B$25</c:f>
              <c:numCache>
                <c:formatCode>General</c:formatCode>
                <c:ptCount val="24"/>
                <c:pt idx="0">
                  <c:v>41</c:v>
                </c:pt>
                <c:pt idx="1">
                  <c:v>41</c:v>
                </c:pt>
                <c:pt idx="2">
                  <c:v>40</c:v>
                </c:pt>
                <c:pt idx="3">
                  <c:v>48</c:v>
                </c:pt>
                <c:pt idx="4">
                  <c:v>39</c:v>
                </c:pt>
                <c:pt idx="5">
                  <c:v>40</c:v>
                </c:pt>
                <c:pt idx="6">
                  <c:v>41</c:v>
                </c:pt>
                <c:pt idx="7">
                  <c:v>52</c:v>
                </c:pt>
                <c:pt idx="8">
                  <c:v>42</c:v>
                </c:pt>
                <c:pt idx="9">
                  <c:v>38</c:v>
                </c:pt>
                <c:pt idx="10">
                  <c:v>32</c:v>
                </c:pt>
                <c:pt idx="11">
                  <c:v>29</c:v>
                </c:pt>
                <c:pt idx="12">
                  <c:v>41</c:v>
                </c:pt>
                <c:pt idx="13">
                  <c:v>38</c:v>
                </c:pt>
                <c:pt idx="14">
                  <c:v>37</c:v>
                </c:pt>
                <c:pt idx="15">
                  <c:v>43</c:v>
                </c:pt>
                <c:pt idx="16">
                  <c:v>45</c:v>
                </c:pt>
                <c:pt idx="17">
                  <c:v>35</c:v>
                </c:pt>
                <c:pt idx="18">
                  <c:v>39</c:v>
                </c:pt>
                <c:pt idx="19">
                  <c:v>28</c:v>
                </c:pt>
                <c:pt idx="20">
                  <c:v>42</c:v>
                </c:pt>
                <c:pt idx="21">
                  <c:v>42</c:v>
                </c:pt>
                <c:pt idx="22">
                  <c:v>39</c:v>
                </c:pt>
                <c:pt idx="23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0-4DFC-8878-D129B37C3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2020 Segundo Semestre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Hoja1!$A$2:$A$25</c:f>
              <c:strCache>
                <c:ptCount val="24"/>
                <c:pt idx="0">
                  <c:v>Buenos Aires</c:v>
                </c:pt>
                <c:pt idx="1">
                  <c:v>CABA</c:v>
                </c:pt>
                <c:pt idx="2">
                  <c:v>Catamarca</c:v>
                </c:pt>
                <c:pt idx="3">
                  <c:v>Chaco</c:v>
                </c:pt>
                <c:pt idx="4">
                  <c:v>Chubut</c:v>
                </c:pt>
                <c:pt idx="5">
                  <c:v>Cordoba</c:v>
                </c:pt>
                <c:pt idx="6">
                  <c:v>Corrientes</c:v>
                </c:pt>
                <c:pt idx="7">
                  <c:v>Entre Rios</c:v>
                </c:pt>
                <c:pt idx="8">
                  <c:v>Formosa</c:v>
                </c:pt>
                <c:pt idx="9">
                  <c:v>Jujuy</c:v>
                </c:pt>
                <c:pt idx="10">
                  <c:v>La Pampa</c:v>
                </c:pt>
                <c:pt idx="11">
                  <c:v>La Rioja</c:v>
                </c:pt>
                <c:pt idx="12">
                  <c:v>Mendoza</c:v>
                </c:pt>
                <c:pt idx="13">
                  <c:v>Misiones</c:v>
                </c:pt>
                <c:pt idx="14">
                  <c:v>Neuquen</c:v>
                </c:pt>
                <c:pt idx="15">
                  <c:v>Rio Negro</c:v>
                </c:pt>
                <c:pt idx="16">
                  <c:v>Salta</c:v>
                </c:pt>
                <c:pt idx="17">
                  <c:v>San Juan</c:v>
                </c:pt>
                <c:pt idx="18">
                  <c:v>San Luis</c:v>
                </c:pt>
                <c:pt idx="19">
                  <c:v>Santa Cruz </c:v>
                </c:pt>
                <c:pt idx="20">
                  <c:v>Santa Fe</c:v>
                </c:pt>
                <c:pt idx="21">
                  <c:v>Santiago del Estero</c:v>
                </c:pt>
                <c:pt idx="22">
                  <c:v>Tierra del Fuego</c:v>
                </c:pt>
                <c:pt idx="23">
                  <c:v>Tucuman</c:v>
                </c:pt>
              </c:strCache>
            </c:strRef>
          </c:cat>
          <c:val>
            <c:numRef>
              <c:f>Hoja1!$C$2:$C$25</c:f>
              <c:numCache>
                <c:formatCode>General</c:formatCode>
                <c:ptCount val="24"/>
                <c:pt idx="0">
                  <c:v>44</c:v>
                </c:pt>
                <c:pt idx="1">
                  <c:v>44</c:v>
                </c:pt>
                <c:pt idx="2">
                  <c:v>0</c:v>
                </c:pt>
                <c:pt idx="3">
                  <c:v>53</c:v>
                </c:pt>
                <c:pt idx="4">
                  <c:v>32</c:v>
                </c:pt>
                <c:pt idx="5">
                  <c:v>40</c:v>
                </c:pt>
                <c:pt idx="6">
                  <c:v>42</c:v>
                </c:pt>
                <c:pt idx="7">
                  <c:v>40</c:v>
                </c:pt>
                <c:pt idx="8">
                  <c:v>36</c:v>
                </c:pt>
                <c:pt idx="9">
                  <c:v>37</c:v>
                </c:pt>
                <c:pt idx="10">
                  <c:v>33</c:v>
                </c:pt>
                <c:pt idx="11">
                  <c:v>35</c:v>
                </c:pt>
                <c:pt idx="12">
                  <c:v>44</c:v>
                </c:pt>
                <c:pt idx="13">
                  <c:v>37</c:v>
                </c:pt>
                <c:pt idx="14">
                  <c:v>40</c:v>
                </c:pt>
                <c:pt idx="15">
                  <c:v>35</c:v>
                </c:pt>
                <c:pt idx="16">
                  <c:v>41</c:v>
                </c:pt>
                <c:pt idx="17">
                  <c:v>34</c:v>
                </c:pt>
                <c:pt idx="18">
                  <c:v>40</c:v>
                </c:pt>
                <c:pt idx="19">
                  <c:v>31</c:v>
                </c:pt>
                <c:pt idx="20">
                  <c:v>39</c:v>
                </c:pt>
                <c:pt idx="21">
                  <c:v>38</c:v>
                </c:pt>
                <c:pt idx="22">
                  <c:v>0</c:v>
                </c:pt>
                <c:pt idx="2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80-4DFC-8878-D129B37C3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9047289340484E-2"/>
          <c:y val="4.2199241681442859E-2"/>
          <c:w val="0.92261905421319035"/>
          <c:h val="0.6421029601238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2021 Primer Semestre</c:v>
                </c:pt>
                <c:pt idx="1">
                  <c:v>2021 Segundo Semestre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2844967</c:v>
                </c:pt>
                <c:pt idx="1">
                  <c:v>829173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6-4E06-BCF9-13BD1514EE9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2021 Primer Semestre</c:v>
                </c:pt>
                <c:pt idx="1">
                  <c:v>2021 Segundo Semestre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51164</c:v>
                </c:pt>
                <c:pt idx="1">
                  <c:v>21973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A6-4E06-BCF9-13BD1514E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4495167"/>
        <c:axId val="1544496127"/>
      </c:barChart>
      <c:catAx>
        <c:axId val="154449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44496127"/>
        <c:crosses val="autoZero"/>
        <c:auto val="1"/>
        <c:lblAlgn val="ctr"/>
        <c:lblOffset val="100"/>
        <c:noMultiLvlLbl val="0"/>
      </c:catAx>
      <c:valAx>
        <c:axId val="154449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449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Tucuman</c:v>
                </c:pt>
                <c:pt idx="1">
                  <c:v>Santa Fe</c:v>
                </c:pt>
                <c:pt idx="2">
                  <c:v>CABA</c:v>
                </c:pt>
                <c:pt idx="3">
                  <c:v>Cordoba</c:v>
                </c:pt>
                <c:pt idx="4">
                  <c:v>Buenos Aires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71113</c:v>
                </c:pt>
                <c:pt idx="1">
                  <c:v>294364</c:v>
                </c:pt>
                <c:pt idx="2">
                  <c:v>344669</c:v>
                </c:pt>
                <c:pt idx="3">
                  <c:v>391023</c:v>
                </c:pt>
                <c:pt idx="4">
                  <c:v>1390176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0-4DFC-8878-D129B37C3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Tucuman</c:v>
                </c:pt>
                <c:pt idx="1">
                  <c:v>Santa Fe</c:v>
                </c:pt>
                <c:pt idx="2">
                  <c:v>CABA</c:v>
                </c:pt>
                <c:pt idx="3">
                  <c:v>Cordoba</c:v>
                </c:pt>
                <c:pt idx="4">
                  <c:v>Buenos Aires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1364</c:v>
                </c:pt>
                <c:pt idx="1">
                  <c:v>5792</c:v>
                </c:pt>
                <c:pt idx="2">
                  <c:v>5440</c:v>
                </c:pt>
                <c:pt idx="3">
                  <c:v>4470</c:v>
                </c:pt>
                <c:pt idx="4">
                  <c:v>32886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80-4DFC-8878-D129B37C3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772738597086948"/>
          <c:y val="5.3608603470936426E-2"/>
          <c:w val="0.65451771949745186"/>
          <c:h val="0.7858115640319656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Santa Cruz</c:v>
                </c:pt>
                <c:pt idx="1">
                  <c:v>Misiones</c:v>
                </c:pt>
                <c:pt idx="2">
                  <c:v>Jujuy</c:v>
                </c:pt>
                <c:pt idx="3">
                  <c:v>La Rioja</c:v>
                </c:pt>
                <c:pt idx="4">
                  <c:v>Tierra del Fuego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35840</c:v>
                </c:pt>
                <c:pt idx="1">
                  <c:v>35582</c:v>
                </c:pt>
                <c:pt idx="2">
                  <c:v>29883</c:v>
                </c:pt>
                <c:pt idx="3">
                  <c:v>24649</c:v>
                </c:pt>
                <c:pt idx="4">
                  <c:v>13389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E6-4017-93DF-8D8203AF1275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Santa Cruz</c:v>
                </c:pt>
                <c:pt idx="1">
                  <c:v>Misiones</c:v>
                </c:pt>
                <c:pt idx="2">
                  <c:v>Jujuy</c:v>
                </c:pt>
                <c:pt idx="3">
                  <c:v>La Rioja</c:v>
                </c:pt>
                <c:pt idx="4">
                  <c:v>Tierra del Fuego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605</c:v>
                </c:pt>
                <c:pt idx="1">
                  <c:v>711</c:v>
                </c:pt>
                <c:pt idx="2">
                  <c:v>618</c:v>
                </c:pt>
                <c:pt idx="3">
                  <c:v>629</c:v>
                </c:pt>
                <c:pt idx="4">
                  <c:v>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E6-4017-93DF-8D8203AF12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396116965048171"/>
          <c:y val="9.2904220833124763E-3"/>
          <c:w val="0.79781790890931181"/>
          <c:h val="0.8616896217966604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 Primer Semestre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Hoja1!$A$2:$A$25</c:f>
              <c:strCache>
                <c:ptCount val="24"/>
                <c:pt idx="0">
                  <c:v>Buenos Aires</c:v>
                </c:pt>
                <c:pt idx="1">
                  <c:v>CABA</c:v>
                </c:pt>
                <c:pt idx="2">
                  <c:v>Catamarca</c:v>
                </c:pt>
                <c:pt idx="3">
                  <c:v>Chaco</c:v>
                </c:pt>
                <c:pt idx="4">
                  <c:v>Chubut</c:v>
                </c:pt>
                <c:pt idx="5">
                  <c:v>Cordoba</c:v>
                </c:pt>
                <c:pt idx="6">
                  <c:v>Corrientes</c:v>
                </c:pt>
                <c:pt idx="7">
                  <c:v>Entre Rios</c:v>
                </c:pt>
                <c:pt idx="8">
                  <c:v>Formosa</c:v>
                </c:pt>
                <c:pt idx="9">
                  <c:v>Jujuy</c:v>
                </c:pt>
                <c:pt idx="10">
                  <c:v>La Pampa</c:v>
                </c:pt>
                <c:pt idx="11">
                  <c:v>La Rioja</c:v>
                </c:pt>
                <c:pt idx="12">
                  <c:v>Mendoza</c:v>
                </c:pt>
                <c:pt idx="13">
                  <c:v>Misiones</c:v>
                </c:pt>
                <c:pt idx="14">
                  <c:v>Neuquen</c:v>
                </c:pt>
                <c:pt idx="15">
                  <c:v>Rio Negro</c:v>
                </c:pt>
                <c:pt idx="16">
                  <c:v>Salta</c:v>
                </c:pt>
                <c:pt idx="17">
                  <c:v>San Juan</c:v>
                </c:pt>
                <c:pt idx="18">
                  <c:v>San Luis</c:v>
                </c:pt>
                <c:pt idx="19">
                  <c:v>Santa Cruz </c:v>
                </c:pt>
                <c:pt idx="20">
                  <c:v>Santa Fe</c:v>
                </c:pt>
                <c:pt idx="21">
                  <c:v>Santiago del Estero</c:v>
                </c:pt>
                <c:pt idx="22">
                  <c:v>Tierra del Fuego</c:v>
                </c:pt>
                <c:pt idx="23">
                  <c:v>Tucuman</c:v>
                </c:pt>
              </c:strCache>
            </c:strRef>
          </c:cat>
          <c:val>
            <c:numRef>
              <c:f>Hoja1!$B$2:$B$25</c:f>
              <c:numCache>
                <c:formatCode>General</c:formatCode>
                <c:ptCount val="24"/>
                <c:pt idx="0">
                  <c:v>45</c:v>
                </c:pt>
                <c:pt idx="1">
                  <c:v>45</c:v>
                </c:pt>
                <c:pt idx="2">
                  <c:v>46</c:v>
                </c:pt>
                <c:pt idx="3">
                  <c:v>51</c:v>
                </c:pt>
                <c:pt idx="4">
                  <c:v>35</c:v>
                </c:pt>
                <c:pt idx="5">
                  <c:v>46</c:v>
                </c:pt>
                <c:pt idx="6">
                  <c:v>43</c:v>
                </c:pt>
                <c:pt idx="7">
                  <c:v>37</c:v>
                </c:pt>
                <c:pt idx="8">
                  <c:v>47</c:v>
                </c:pt>
                <c:pt idx="9">
                  <c:v>42</c:v>
                </c:pt>
                <c:pt idx="10">
                  <c:v>36</c:v>
                </c:pt>
                <c:pt idx="11">
                  <c:v>36</c:v>
                </c:pt>
                <c:pt idx="12">
                  <c:v>43</c:v>
                </c:pt>
                <c:pt idx="13">
                  <c:v>39</c:v>
                </c:pt>
                <c:pt idx="14">
                  <c:v>41</c:v>
                </c:pt>
                <c:pt idx="15">
                  <c:v>34</c:v>
                </c:pt>
                <c:pt idx="16">
                  <c:v>42</c:v>
                </c:pt>
                <c:pt idx="17">
                  <c:v>36</c:v>
                </c:pt>
                <c:pt idx="18">
                  <c:v>44</c:v>
                </c:pt>
                <c:pt idx="19">
                  <c:v>34</c:v>
                </c:pt>
                <c:pt idx="20">
                  <c:v>50</c:v>
                </c:pt>
                <c:pt idx="21">
                  <c:v>50</c:v>
                </c:pt>
                <c:pt idx="22">
                  <c:v>36</c:v>
                </c:pt>
                <c:pt idx="2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80-4DFC-8878-D129B37C3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2021 Segundo Semestre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Hoja1!$A$2:$A$25</c:f>
              <c:strCache>
                <c:ptCount val="24"/>
                <c:pt idx="0">
                  <c:v>Buenos Aires</c:v>
                </c:pt>
                <c:pt idx="1">
                  <c:v>CABA</c:v>
                </c:pt>
                <c:pt idx="2">
                  <c:v>Catamarca</c:v>
                </c:pt>
                <c:pt idx="3">
                  <c:v>Chaco</c:v>
                </c:pt>
                <c:pt idx="4">
                  <c:v>Chubut</c:v>
                </c:pt>
                <c:pt idx="5">
                  <c:v>Cordoba</c:v>
                </c:pt>
                <c:pt idx="6">
                  <c:v>Corrientes</c:v>
                </c:pt>
                <c:pt idx="7">
                  <c:v>Entre Rios</c:v>
                </c:pt>
                <c:pt idx="8">
                  <c:v>Formosa</c:v>
                </c:pt>
                <c:pt idx="9">
                  <c:v>Jujuy</c:v>
                </c:pt>
                <c:pt idx="10">
                  <c:v>La Pampa</c:v>
                </c:pt>
                <c:pt idx="11">
                  <c:v>La Rioja</c:v>
                </c:pt>
                <c:pt idx="12">
                  <c:v>Mendoza</c:v>
                </c:pt>
                <c:pt idx="13">
                  <c:v>Misiones</c:v>
                </c:pt>
                <c:pt idx="14">
                  <c:v>Neuquen</c:v>
                </c:pt>
                <c:pt idx="15">
                  <c:v>Rio Negro</c:v>
                </c:pt>
                <c:pt idx="16">
                  <c:v>Salta</c:v>
                </c:pt>
                <c:pt idx="17">
                  <c:v>San Juan</c:v>
                </c:pt>
                <c:pt idx="18">
                  <c:v>San Luis</c:v>
                </c:pt>
                <c:pt idx="19">
                  <c:v>Santa Cruz </c:v>
                </c:pt>
                <c:pt idx="20">
                  <c:v>Santa Fe</c:v>
                </c:pt>
                <c:pt idx="21">
                  <c:v>Santiago del Estero</c:v>
                </c:pt>
                <c:pt idx="22">
                  <c:v>Tierra del Fuego</c:v>
                </c:pt>
                <c:pt idx="23">
                  <c:v>Tucuman</c:v>
                </c:pt>
              </c:strCache>
            </c:strRef>
          </c:cat>
          <c:val>
            <c:numRef>
              <c:f>Hoja1!$C$2:$C$25</c:f>
              <c:numCache>
                <c:formatCode>General</c:formatCode>
                <c:ptCount val="24"/>
                <c:pt idx="0">
                  <c:v>42</c:v>
                </c:pt>
                <c:pt idx="1">
                  <c:v>42</c:v>
                </c:pt>
                <c:pt idx="2">
                  <c:v>39</c:v>
                </c:pt>
                <c:pt idx="3">
                  <c:v>52</c:v>
                </c:pt>
                <c:pt idx="4">
                  <c:v>35</c:v>
                </c:pt>
                <c:pt idx="5">
                  <c:v>40</c:v>
                </c:pt>
                <c:pt idx="6">
                  <c:v>27</c:v>
                </c:pt>
                <c:pt idx="7">
                  <c:v>29</c:v>
                </c:pt>
                <c:pt idx="8">
                  <c:v>45</c:v>
                </c:pt>
                <c:pt idx="9">
                  <c:v>36</c:v>
                </c:pt>
                <c:pt idx="10">
                  <c:v>33</c:v>
                </c:pt>
                <c:pt idx="11">
                  <c:v>33</c:v>
                </c:pt>
                <c:pt idx="12">
                  <c:v>44</c:v>
                </c:pt>
                <c:pt idx="13">
                  <c:v>34</c:v>
                </c:pt>
                <c:pt idx="14">
                  <c:v>33</c:v>
                </c:pt>
                <c:pt idx="15">
                  <c:v>31</c:v>
                </c:pt>
                <c:pt idx="16">
                  <c:v>38</c:v>
                </c:pt>
                <c:pt idx="17">
                  <c:v>36</c:v>
                </c:pt>
                <c:pt idx="18">
                  <c:v>47</c:v>
                </c:pt>
                <c:pt idx="19">
                  <c:v>28</c:v>
                </c:pt>
                <c:pt idx="20">
                  <c:v>33</c:v>
                </c:pt>
                <c:pt idx="21">
                  <c:v>36</c:v>
                </c:pt>
                <c:pt idx="22">
                  <c:v>27</c:v>
                </c:pt>
                <c:pt idx="23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80-4DFC-8878-D129B37C3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3036336"/>
        <c:axId val="1263033936"/>
      </c:barChart>
      <c:catAx>
        <c:axId val="1263036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263033936"/>
        <c:crosses val="autoZero"/>
        <c:auto val="1"/>
        <c:lblAlgn val="ctr"/>
        <c:lblOffset val="100"/>
        <c:noMultiLvlLbl val="0"/>
      </c:catAx>
      <c:valAx>
        <c:axId val="1263033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6303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69047289340484E-2"/>
          <c:y val="4.2199241681442859E-2"/>
          <c:w val="0.92261905421319035"/>
          <c:h val="0.64210296012381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Casos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Cuarentena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1250969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A6-4E06-BCF9-13BD1514EE9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Fallecidos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</c:f>
              <c:strCache>
                <c:ptCount val="1"/>
                <c:pt idx="0">
                  <c:v>Cuarentena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33850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A6-4E06-BCF9-13BD1514E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4495167"/>
        <c:axId val="1544496127"/>
      </c:barChart>
      <c:catAx>
        <c:axId val="154449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544496127"/>
        <c:crosses val="autoZero"/>
        <c:auto val="1"/>
        <c:lblAlgn val="ctr"/>
        <c:lblOffset val="100"/>
        <c:noMultiLvlLbl val="0"/>
      </c:catAx>
      <c:valAx>
        <c:axId val="154449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449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546bc0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546bc0c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11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2550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345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2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546bc0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546bc0c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840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816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008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794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546bc0c7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546bc0c7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4a519794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4a519794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546bc0c7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546bc0c7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369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546bc0c7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546bc0c7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299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252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4a51979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4a51979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546bc0c7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546bc0c7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4a519794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4a519794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546bc0c77_0_17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546bc0c77_0_17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546bc0c77_0_17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546bc0c77_0_17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546bc0c77_0_17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5546bc0c77_0_17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546bc0c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546bc0c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5275" y="796388"/>
            <a:ext cx="4154100" cy="29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45275" y="3972413"/>
            <a:ext cx="4154100" cy="3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2" hasCustomPrompt="1"/>
          </p:nvPr>
        </p:nvSpPr>
        <p:spPr>
          <a:xfrm>
            <a:off x="1700763" y="1707432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176963" y="2290032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 hasCustomPrompt="1"/>
          </p:nvPr>
        </p:nvSpPr>
        <p:spPr>
          <a:xfrm>
            <a:off x="4140838" y="1707432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3617038" y="2290032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5" hasCustomPrompt="1"/>
          </p:nvPr>
        </p:nvSpPr>
        <p:spPr>
          <a:xfrm>
            <a:off x="6505138" y="1707432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5981338" y="2290032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1700763" y="3173054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1176963" y="3755779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4140838" y="3173054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3617038" y="3755779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6505138" y="3173054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5981338" y="3755779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nton"/>
              <a:buNone/>
              <a:defRPr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cxnSp>
        <p:nvCxnSpPr>
          <p:cNvPr id="97" name="Google Shape;97;p13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3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713175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2"/>
          </p:nvPr>
        </p:nvSpPr>
        <p:spPr>
          <a:xfrm>
            <a:off x="713175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3"/>
          </p:nvPr>
        </p:nvSpPr>
        <p:spPr>
          <a:xfrm>
            <a:off x="3330900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4"/>
          </p:nvPr>
        </p:nvSpPr>
        <p:spPr>
          <a:xfrm>
            <a:off x="3330900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5"/>
          </p:nvPr>
        </p:nvSpPr>
        <p:spPr>
          <a:xfrm>
            <a:off x="5948625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6"/>
          </p:nvPr>
        </p:nvSpPr>
        <p:spPr>
          <a:xfrm>
            <a:off x="5948625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19" name="Google Shape;119;p15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9754" y="1025900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7525" y="539400"/>
            <a:ext cx="1607059" cy="1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1183173" y="1489200"/>
            <a:ext cx="3037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2"/>
          </p:nvPr>
        </p:nvSpPr>
        <p:spPr>
          <a:xfrm>
            <a:off x="1183173" y="1882625"/>
            <a:ext cx="30375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3"/>
          </p:nvPr>
        </p:nvSpPr>
        <p:spPr>
          <a:xfrm>
            <a:off x="4923327" y="1489200"/>
            <a:ext cx="3037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4"/>
          </p:nvPr>
        </p:nvSpPr>
        <p:spPr>
          <a:xfrm>
            <a:off x="4923327" y="1882625"/>
            <a:ext cx="30375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5"/>
          </p:nvPr>
        </p:nvSpPr>
        <p:spPr>
          <a:xfrm>
            <a:off x="1183173" y="3062375"/>
            <a:ext cx="3037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6"/>
          </p:nvPr>
        </p:nvSpPr>
        <p:spPr>
          <a:xfrm>
            <a:off x="1183173" y="3455800"/>
            <a:ext cx="30375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7"/>
          </p:nvPr>
        </p:nvSpPr>
        <p:spPr>
          <a:xfrm>
            <a:off x="4923327" y="3062373"/>
            <a:ext cx="3037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8"/>
          </p:nvPr>
        </p:nvSpPr>
        <p:spPr>
          <a:xfrm>
            <a:off x="4923327" y="3455798"/>
            <a:ext cx="30375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944" y="1120559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299" y="480301"/>
            <a:ext cx="1498850" cy="15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1"/>
          </p:nvPr>
        </p:nvSpPr>
        <p:spPr>
          <a:xfrm>
            <a:off x="1066679" y="1125133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2"/>
          </p:nvPr>
        </p:nvSpPr>
        <p:spPr>
          <a:xfrm>
            <a:off x="1066696" y="1493155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3"/>
          </p:nvPr>
        </p:nvSpPr>
        <p:spPr>
          <a:xfrm>
            <a:off x="1066679" y="2320027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4"/>
          </p:nvPr>
        </p:nvSpPr>
        <p:spPr>
          <a:xfrm>
            <a:off x="1066696" y="2688048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5"/>
          </p:nvPr>
        </p:nvSpPr>
        <p:spPr>
          <a:xfrm>
            <a:off x="1066679" y="3514920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6"/>
          </p:nvPr>
        </p:nvSpPr>
        <p:spPr>
          <a:xfrm>
            <a:off x="1066696" y="3882942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7"/>
          </p:nvPr>
        </p:nvSpPr>
        <p:spPr>
          <a:xfrm>
            <a:off x="4850804" y="1125133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8"/>
          </p:nvPr>
        </p:nvSpPr>
        <p:spPr>
          <a:xfrm>
            <a:off x="4850821" y="1493155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9"/>
          </p:nvPr>
        </p:nvSpPr>
        <p:spPr>
          <a:xfrm>
            <a:off x="4850804" y="2320027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3"/>
          </p:nvPr>
        </p:nvSpPr>
        <p:spPr>
          <a:xfrm>
            <a:off x="4850821" y="2688048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4"/>
          </p:nvPr>
        </p:nvSpPr>
        <p:spPr>
          <a:xfrm>
            <a:off x="4850804" y="3514920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15"/>
          </p:nvPr>
        </p:nvSpPr>
        <p:spPr>
          <a:xfrm>
            <a:off x="4850821" y="3882942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18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8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0486" y="2432581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8121" y="1823490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8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>
            <a:spLocks noGrp="1"/>
          </p:cNvSpPr>
          <p:nvPr>
            <p:ph type="title" hasCustomPrompt="1"/>
          </p:nvPr>
        </p:nvSpPr>
        <p:spPr>
          <a:xfrm>
            <a:off x="2731050" y="857432"/>
            <a:ext cx="36819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"/>
          </p:nvPr>
        </p:nvSpPr>
        <p:spPr>
          <a:xfrm>
            <a:off x="2731050" y="1812643"/>
            <a:ext cx="36819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773157"/>
            <a:ext cx="36819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3"/>
          </p:nvPr>
        </p:nvSpPr>
        <p:spPr>
          <a:xfrm>
            <a:off x="713100" y="3728368"/>
            <a:ext cx="36819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4" hasCustomPrompt="1"/>
          </p:nvPr>
        </p:nvSpPr>
        <p:spPr>
          <a:xfrm>
            <a:off x="4749000" y="2773157"/>
            <a:ext cx="36819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5"/>
          </p:nvPr>
        </p:nvSpPr>
        <p:spPr>
          <a:xfrm>
            <a:off x="4749000" y="3728368"/>
            <a:ext cx="36819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78" name="Google Shape;178;p19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696" y="198852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650" y="1424467"/>
            <a:ext cx="1498850" cy="159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1479" y="13397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317" y="842558"/>
            <a:ext cx="1607059" cy="1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93" name="Google Shape;193;p21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513" y="1738450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117" y="1442979"/>
            <a:ext cx="1783026" cy="176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6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1932" y="1873172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2600">
            <a:off x="-756896" y="1760008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304500" y="2490195"/>
            <a:ext cx="41265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86625" y="1217084"/>
            <a:ext cx="1144200" cy="11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53081" y="2811650"/>
            <a:ext cx="29499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353081" y="3205074"/>
            <a:ext cx="29499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4841044" y="2811654"/>
            <a:ext cx="29499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4841044" y="3205077"/>
            <a:ext cx="29499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5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962" y="207422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4625" y="1396375"/>
            <a:ext cx="1437900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5695" y="118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23340" y="621517"/>
            <a:ext cx="1498850" cy="15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100" y="942150"/>
            <a:ext cx="38589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100" y="2126250"/>
            <a:ext cx="38589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129976" y="885450"/>
            <a:ext cx="3097200" cy="3372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9" name="Google Shape;49;p7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7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713" y="-286800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317" y="-658471"/>
            <a:ext cx="1783026" cy="176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8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955050"/>
            <a:ext cx="6367800" cy="32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4620" y="1443908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8721" y="1080683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549400" y="2316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549400" y="1591650"/>
            <a:ext cx="404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913" y="1205050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7717" y="909579"/>
            <a:ext cx="1783026" cy="176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83920" y="3393558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05621" y="3030333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13100" y="3999000"/>
            <a:ext cx="7717800" cy="605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970100" y="1356150"/>
            <a:ext cx="5203800" cy="13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970100" y="2966150"/>
            <a:ext cx="5203800" cy="8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0" y="29182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11"/>
          <p:cNvCxnSpPr/>
          <p:nvPr/>
        </p:nvCxnSpPr>
        <p:spPr>
          <a:xfrm>
            <a:off x="0" y="4851675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720" y="3317358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7846" y="3012570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rbanist"/>
              <a:buNone/>
              <a:defRPr sz="3200" b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91804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●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○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Char char="■"/>
              <a:defRPr sz="12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7" r:id="rId16"/>
    <p:sldLayoutId id="2147483671" r:id="rId17"/>
    <p:sldLayoutId id="214748367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4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4.png"/><Relationship Id="rId9" Type="http://schemas.openxmlformats.org/officeDocument/2006/relationships/hyperlink" Target="https://www.linkedin.com/in/crisdott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sdot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obae.com/economia/2022/03/30/el-mapa-de-la-pobreza-en-la-argentina-en-que-regiones-del-pais-tuvo-mayor-impacto" TargetMode="External"/><Relationship Id="rId3" Type="http://schemas.openxmlformats.org/officeDocument/2006/relationships/hyperlink" Target="https://www.kaggle.com/datasets/vladimirobellini/covid19ardata/data" TargetMode="External"/><Relationship Id="rId7" Type="http://schemas.openxmlformats.org/officeDocument/2006/relationships/hyperlink" Target="https://www.infobae.com/economia/2021/09/30/el-nuevo-mapa-de-la-pobreza-en-argentina-en-que-regiones-tuvo-mayor-impact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fobae.com/economia/2021/04/01/el-mapa-de-la-pobreza-mas-de-la-mitad-de-la-poblacion-del-conurbano-bonaerense-es-pobre-y-el-15-es-indigente" TargetMode="External"/><Relationship Id="rId5" Type="http://schemas.openxmlformats.org/officeDocument/2006/relationships/hyperlink" Target="https://www.infobae.com/economia/2020/10/01/el-nuevo-mapa-de-la-pobreza-argentina-en-que-regiones-tuvieron-mayor-impacto-la-pandemia-y-la-cuarentena" TargetMode="External"/><Relationship Id="rId4" Type="http://schemas.openxmlformats.org/officeDocument/2006/relationships/hyperlink" Target="https://www.ign.gob.ar/NuestrasActividades/Geografia/DatosArgentina/DivisionPolitic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618" y="3093964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762" y="260762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001" y="692500"/>
            <a:ext cx="1371099" cy="142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>
            <a:off x="0" y="796388"/>
            <a:ext cx="5681700" cy="29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Coronavirus Epidemia	</a:t>
            </a:r>
            <a:br>
              <a:rPr lang="en" sz="7000" dirty="0"/>
            </a:br>
            <a:r>
              <a:rPr lang="en" sz="7000" dirty="0"/>
              <a:t>en Argentina</a:t>
            </a:r>
            <a:endParaRPr sz="4800" dirty="0"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845275" y="3972413"/>
            <a:ext cx="41541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/>
              <a:t>Una presentación sobre el coronavirus</a:t>
            </a:r>
            <a:endParaRPr sz="1600" dirty="0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700" y="1666225"/>
            <a:ext cx="1808937" cy="19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2745" y="530280"/>
            <a:ext cx="2102730" cy="20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0"/>
          <p:cNvCxnSpPr/>
          <p:nvPr/>
        </p:nvCxnSpPr>
        <p:spPr>
          <a:xfrm>
            <a:off x="-63850" y="3851484"/>
            <a:ext cx="4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9898" y="2875475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Año 2020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993180" y="1149123"/>
            <a:ext cx="3967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Año de pandemia, en este año hubo un incremento enorme de casos y fallecidos, a pesar de haber pasado 131 días de 183 del segundo semestre en cuarentena (ASPO). </a:t>
            </a: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F9752CB5-6370-97BC-AFAB-5B6F7D870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273230"/>
              </p:ext>
            </p:extLst>
          </p:nvPr>
        </p:nvGraphicFramePr>
        <p:xfrm>
          <a:off x="1066800" y="2103231"/>
          <a:ext cx="3610708" cy="271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148775" y="2103230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incremento del 2419,45% de casos en solo un semestre.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FD96B3-03C4-4A22-ABAA-A542C610106E}"/>
              </a:ext>
            </a:extLst>
          </p:cNvPr>
          <p:cNvSpPr txBox="1"/>
          <p:nvPr/>
        </p:nvSpPr>
        <p:spPr>
          <a:xfrm>
            <a:off x="5148775" y="3042087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incremento del 3196,32% de fallecidos en solo un semestre.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855" y="3421533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" y="528580"/>
            <a:ext cx="1371099" cy="142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2396" y="976450"/>
            <a:ext cx="1371100" cy="1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1765465" y="396227"/>
            <a:ext cx="5203800" cy="753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Año 2020</a:t>
            </a:r>
            <a:endParaRPr sz="5000" dirty="0"/>
          </a:p>
        </p:txBody>
      </p:sp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>
            <a:off x="5032224" y="1119833"/>
            <a:ext cx="1295614" cy="55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/>
              <a:t>9,27%</a:t>
            </a:r>
            <a:endParaRPr sz="2800" dirty="0"/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800" y="528579"/>
            <a:ext cx="1783026" cy="176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030" y="528579"/>
            <a:ext cx="1498850" cy="159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275" y="3079017"/>
            <a:ext cx="1498850" cy="159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7;p40">
            <a:extLst>
              <a:ext uri="{FF2B5EF4-FFF2-40B4-BE49-F238E27FC236}">
                <a16:creationId xmlns:a16="http://schemas.microsoft.com/office/drawing/2014/main" id="{A503B6FA-751B-4B32-0D1E-BDEF57D08F54}"/>
              </a:ext>
            </a:extLst>
          </p:cNvPr>
          <p:cNvSpPr txBox="1">
            <a:spLocks/>
          </p:cNvSpPr>
          <p:nvPr/>
        </p:nvSpPr>
        <p:spPr>
          <a:xfrm>
            <a:off x="1765050" y="1065432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Porcentaje de casos</a:t>
            </a:r>
          </a:p>
        </p:txBody>
      </p:sp>
      <p:sp>
        <p:nvSpPr>
          <p:cNvPr id="3" name="Google Shape;397;p40">
            <a:extLst>
              <a:ext uri="{FF2B5EF4-FFF2-40B4-BE49-F238E27FC236}">
                <a16:creationId xmlns:a16="http://schemas.microsoft.com/office/drawing/2014/main" id="{A9A61AF6-84EB-E538-7CC0-2A2E33CFEA4C}"/>
              </a:ext>
            </a:extLst>
          </p:cNvPr>
          <p:cNvSpPr txBox="1">
            <a:spLocks/>
          </p:cNvSpPr>
          <p:nvPr/>
        </p:nvSpPr>
        <p:spPr>
          <a:xfrm>
            <a:off x="1765050" y="1924642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Promedio de casos</a:t>
            </a:r>
          </a:p>
        </p:txBody>
      </p:sp>
      <p:sp>
        <p:nvSpPr>
          <p:cNvPr id="4" name="Google Shape;398;p40">
            <a:extLst>
              <a:ext uri="{FF2B5EF4-FFF2-40B4-BE49-F238E27FC236}">
                <a16:creationId xmlns:a16="http://schemas.microsoft.com/office/drawing/2014/main" id="{38D0C5A9-4BD3-1A9D-07AB-3E16CB500EA4}"/>
              </a:ext>
            </a:extLst>
          </p:cNvPr>
          <p:cNvSpPr txBox="1">
            <a:spLocks/>
          </p:cNvSpPr>
          <p:nvPr/>
        </p:nvSpPr>
        <p:spPr>
          <a:xfrm>
            <a:off x="5032224" y="1956319"/>
            <a:ext cx="1371100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267, 79</a:t>
            </a:r>
          </a:p>
        </p:txBody>
      </p:sp>
      <p:sp>
        <p:nvSpPr>
          <p:cNvPr id="5" name="Google Shape;397;p40">
            <a:extLst>
              <a:ext uri="{FF2B5EF4-FFF2-40B4-BE49-F238E27FC236}">
                <a16:creationId xmlns:a16="http://schemas.microsoft.com/office/drawing/2014/main" id="{8209101D-9286-8FF8-576F-027B37A3FCEE}"/>
              </a:ext>
            </a:extLst>
          </p:cNvPr>
          <p:cNvSpPr txBox="1">
            <a:spLocks/>
          </p:cNvSpPr>
          <p:nvPr/>
        </p:nvSpPr>
        <p:spPr>
          <a:xfrm>
            <a:off x="1765050" y="2734686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Porcentaje de fallecidos</a:t>
            </a:r>
          </a:p>
        </p:txBody>
      </p:sp>
      <p:sp>
        <p:nvSpPr>
          <p:cNvPr id="6" name="Google Shape;397;p40">
            <a:extLst>
              <a:ext uri="{FF2B5EF4-FFF2-40B4-BE49-F238E27FC236}">
                <a16:creationId xmlns:a16="http://schemas.microsoft.com/office/drawing/2014/main" id="{2BF0D147-8B98-1139-AEAA-7CF3E5221954}"/>
              </a:ext>
            </a:extLst>
          </p:cNvPr>
          <p:cNvSpPr txBox="1">
            <a:spLocks/>
          </p:cNvSpPr>
          <p:nvPr/>
        </p:nvSpPr>
        <p:spPr>
          <a:xfrm>
            <a:off x="1765050" y="3667926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Promedio de fallecidos</a:t>
            </a:r>
          </a:p>
        </p:txBody>
      </p:sp>
      <p:sp>
        <p:nvSpPr>
          <p:cNvPr id="7" name="Google Shape;398;p40">
            <a:extLst>
              <a:ext uri="{FF2B5EF4-FFF2-40B4-BE49-F238E27FC236}">
                <a16:creationId xmlns:a16="http://schemas.microsoft.com/office/drawing/2014/main" id="{718B4574-1262-CE3F-92A9-C7A726F0A57E}"/>
              </a:ext>
            </a:extLst>
          </p:cNvPr>
          <p:cNvSpPr txBox="1">
            <a:spLocks/>
          </p:cNvSpPr>
          <p:nvPr/>
        </p:nvSpPr>
        <p:spPr>
          <a:xfrm>
            <a:off x="5032224" y="2798109"/>
            <a:ext cx="1295614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2,65%</a:t>
            </a:r>
          </a:p>
        </p:txBody>
      </p:sp>
      <p:sp>
        <p:nvSpPr>
          <p:cNvPr id="8" name="Google Shape;398;p40">
            <a:extLst>
              <a:ext uri="{FF2B5EF4-FFF2-40B4-BE49-F238E27FC236}">
                <a16:creationId xmlns:a16="http://schemas.microsoft.com/office/drawing/2014/main" id="{3394FEE9-33EC-3233-C240-9BFB1DF16E51}"/>
              </a:ext>
            </a:extLst>
          </p:cNvPr>
          <p:cNvSpPr txBox="1">
            <a:spLocks/>
          </p:cNvSpPr>
          <p:nvPr/>
        </p:nvSpPr>
        <p:spPr>
          <a:xfrm>
            <a:off x="5032224" y="3667926"/>
            <a:ext cx="1295614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7,09</a:t>
            </a:r>
          </a:p>
        </p:txBody>
      </p:sp>
    </p:spTree>
    <p:extLst>
      <p:ext uri="{BB962C8B-B14F-4D97-AF65-F5344CB8AC3E}">
        <p14:creationId xmlns:p14="http://schemas.microsoft.com/office/powerpoint/2010/main" val="329940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1" y="325314"/>
            <a:ext cx="2123339" cy="572700"/>
          </a:xfrm>
        </p:spPr>
        <p:txBody>
          <a:bodyPr/>
          <a:lstStyle/>
          <a:p>
            <a:r>
              <a:rPr lang="es-AR" dirty="0"/>
              <a:t>Año 2020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EB9156B-72B9-72B5-278A-E03D69967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439914"/>
              </p:ext>
            </p:extLst>
          </p:nvPr>
        </p:nvGraphicFramePr>
        <p:xfrm>
          <a:off x="1621567" y="1920975"/>
          <a:ext cx="2123339" cy="285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676B59A5-C7EE-185B-E971-1B9CF65DD66E}"/>
              </a:ext>
            </a:extLst>
          </p:cNvPr>
          <p:cNvSpPr txBox="1"/>
          <p:nvPr/>
        </p:nvSpPr>
        <p:spPr>
          <a:xfrm>
            <a:off x="1621567" y="1467845"/>
            <a:ext cx="1607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</a:rPr>
              <a:t>Las 5 provincias con más casos y fallecidos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3F6F5D89-E2D1-2ABF-A42C-ED177B323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581806"/>
              </p:ext>
            </p:extLst>
          </p:nvPr>
        </p:nvGraphicFramePr>
        <p:xfrm>
          <a:off x="4885006" y="1966386"/>
          <a:ext cx="2123339" cy="285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33225CB-88B5-5E5C-F27C-A8277F7F7F4F}"/>
              </a:ext>
            </a:extLst>
          </p:cNvPr>
          <p:cNvSpPr txBox="1"/>
          <p:nvPr/>
        </p:nvSpPr>
        <p:spPr>
          <a:xfrm>
            <a:off x="4885006" y="1467845"/>
            <a:ext cx="1781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</a:rPr>
              <a:t>Las 5 provincias con menos casos y fallecidos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0233F8-2228-2E86-2262-D32E322D2DC8}"/>
              </a:ext>
            </a:extLst>
          </p:cNvPr>
          <p:cNvSpPr txBox="1"/>
          <p:nvPr/>
        </p:nvSpPr>
        <p:spPr>
          <a:xfrm>
            <a:off x="2750234" y="513471"/>
            <a:ext cx="426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Vista generalizada de los casos y fallecidos del año</a:t>
            </a:r>
          </a:p>
        </p:txBody>
      </p:sp>
    </p:spTree>
    <p:extLst>
      <p:ext uri="{BB962C8B-B14F-4D97-AF65-F5344CB8AC3E}">
        <p14:creationId xmlns:p14="http://schemas.microsoft.com/office/powerpoint/2010/main" val="137082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1" y="325314"/>
            <a:ext cx="2123339" cy="572700"/>
          </a:xfrm>
        </p:spPr>
        <p:txBody>
          <a:bodyPr/>
          <a:lstStyle/>
          <a:p>
            <a:r>
              <a:rPr lang="es-AR" dirty="0"/>
              <a:t>Año 2020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2314135" y="369282"/>
            <a:ext cx="3967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El inicio de la cuarentena y el que la mayoría del país estuviera parado parece no haber influido mucho en el índice de pobreza.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703398" y="3173769"/>
            <a:ext cx="26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10 provincias y CABA detectaron una suba en su índice de pobreza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EB9156B-72B9-72B5-278A-E03D69967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553179"/>
              </p:ext>
            </p:extLst>
          </p:nvPr>
        </p:nvGraphicFramePr>
        <p:xfrm>
          <a:off x="697478" y="1107946"/>
          <a:ext cx="4733854" cy="403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1FC803-1611-8402-5A56-7AC83AC67B52}"/>
              </a:ext>
            </a:extLst>
          </p:cNvPr>
          <p:cNvSpPr txBox="1"/>
          <p:nvPr/>
        </p:nvSpPr>
        <p:spPr>
          <a:xfrm>
            <a:off x="5703398" y="4017399"/>
            <a:ext cx="26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13 provincias detectaron una baja o estabilidad en su índice de pobreza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016ED6-E588-0F0C-91EB-1795F50B263E}"/>
              </a:ext>
            </a:extLst>
          </p:cNvPr>
          <p:cNvSpPr txBox="1"/>
          <p:nvPr/>
        </p:nvSpPr>
        <p:spPr>
          <a:xfrm>
            <a:off x="5703398" y="1231067"/>
            <a:ext cx="315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El inicio de la cuarentena se dio en marzo, a mediados del primer semestre.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E187FB-467C-7928-CE38-AC4F62C5E1FF}"/>
              </a:ext>
            </a:extLst>
          </p:cNvPr>
          <p:cNvSpPr txBox="1"/>
          <p:nvPr/>
        </p:nvSpPr>
        <p:spPr>
          <a:xfrm>
            <a:off x="5703397" y="1766687"/>
            <a:ext cx="315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Dado por finalizado en noviembre, a finales del segundo semestre.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D6F2E1FB-0B60-09E1-7667-2E88BDAE091C}"/>
              </a:ext>
            </a:extLst>
          </p:cNvPr>
          <p:cNvSpPr/>
          <p:nvPr/>
        </p:nvSpPr>
        <p:spPr>
          <a:xfrm rot="10800000">
            <a:off x="5461228" y="3186401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2E97CC08-DE8E-75DF-F308-8F46B2AFAA7A}"/>
              </a:ext>
            </a:extLst>
          </p:cNvPr>
          <p:cNvSpPr/>
          <p:nvPr/>
        </p:nvSpPr>
        <p:spPr>
          <a:xfrm>
            <a:off x="5461228" y="4057216"/>
            <a:ext cx="273212" cy="393827"/>
          </a:xfrm>
          <a:prstGeom prst="downArrow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717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4" y="360979"/>
            <a:ext cx="1903491" cy="572700"/>
          </a:xfrm>
        </p:spPr>
        <p:txBody>
          <a:bodyPr/>
          <a:lstStyle/>
          <a:p>
            <a:r>
              <a:rPr lang="es-AR" dirty="0"/>
              <a:t>Año 2021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543014" y="955335"/>
            <a:ext cx="3967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Año de vacunación, este año comenzó con el DISPO (salidas controladas) y vio el comienzo a las vacunaciones masivas contra el COVID.</a:t>
            </a: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F9752CB5-6370-97BC-AFAB-5B6F7D870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780245"/>
              </p:ext>
            </p:extLst>
          </p:nvPr>
        </p:nvGraphicFramePr>
        <p:xfrm>
          <a:off x="1066800" y="2103231"/>
          <a:ext cx="3610708" cy="271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148773" y="983343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incremento del 182,16% de casos con el semestre anterior.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FD96B3-03C4-4A22-ABAA-A542C610106E}"/>
              </a:ext>
            </a:extLst>
          </p:cNvPr>
          <p:cNvSpPr txBox="1"/>
          <p:nvPr/>
        </p:nvSpPr>
        <p:spPr>
          <a:xfrm>
            <a:off x="5137672" y="2883679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incremento del 122,47% de fallecidos con el semestre anterior.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0290EA-3E01-D9DA-6639-2CE40B3DF937}"/>
              </a:ext>
            </a:extLst>
          </p:cNvPr>
          <p:cNvSpPr txBox="1"/>
          <p:nvPr/>
        </p:nvSpPr>
        <p:spPr>
          <a:xfrm>
            <a:off x="5148773" y="1933511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decremento del 29,14% de casos entre semestres.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1200EE-DFDA-D44A-E04D-C7510DBA63FD}"/>
              </a:ext>
            </a:extLst>
          </p:cNvPr>
          <p:cNvSpPr txBox="1"/>
          <p:nvPr/>
        </p:nvSpPr>
        <p:spPr>
          <a:xfrm>
            <a:off x="5148773" y="3833847"/>
            <a:ext cx="26095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Hubo un decremento del 42,94% de fallecidos entre semestres.</a:t>
            </a:r>
          </a:p>
        </p:txBody>
      </p:sp>
    </p:spTree>
    <p:extLst>
      <p:ext uri="{BB962C8B-B14F-4D97-AF65-F5344CB8AC3E}">
        <p14:creationId xmlns:p14="http://schemas.microsoft.com/office/powerpoint/2010/main" val="33602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855" y="3421533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1" y="528580"/>
            <a:ext cx="1371099" cy="142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2396" y="976450"/>
            <a:ext cx="1371100" cy="14562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1765465" y="396227"/>
            <a:ext cx="5203800" cy="753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Año 2021</a:t>
            </a:r>
            <a:endParaRPr sz="5000" dirty="0"/>
          </a:p>
        </p:txBody>
      </p:sp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>
            <a:off x="5032224" y="1119833"/>
            <a:ext cx="1438914" cy="55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/>
              <a:t>20,95%</a:t>
            </a:r>
            <a:endParaRPr sz="2800" dirty="0"/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800" y="528579"/>
            <a:ext cx="1783026" cy="176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030" y="528579"/>
            <a:ext cx="1498850" cy="159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275" y="3079017"/>
            <a:ext cx="1498850" cy="159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7;p40">
            <a:extLst>
              <a:ext uri="{FF2B5EF4-FFF2-40B4-BE49-F238E27FC236}">
                <a16:creationId xmlns:a16="http://schemas.microsoft.com/office/drawing/2014/main" id="{A503B6FA-751B-4B32-0D1E-BDEF57D08F54}"/>
              </a:ext>
            </a:extLst>
          </p:cNvPr>
          <p:cNvSpPr txBox="1">
            <a:spLocks/>
          </p:cNvSpPr>
          <p:nvPr/>
        </p:nvSpPr>
        <p:spPr>
          <a:xfrm>
            <a:off x="1765050" y="1065432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Porcentaje de casos</a:t>
            </a:r>
          </a:p>
        </p:txBody>
      </p:sp>
      <p:sp>
        <p:nvSpPr>
          <p:cNvPr id="3" name="Google Shape;397;p40">
            <a:extLst>
              <a:ext uri="{FF2B5EF4-FFF2-40B4-BE49-F238E27FC236}">
                <a16:creationId xmlns:a16="http://schemas.microsoft.com/office/drawing/2014/main" id="{A9A61AF6-84EB-E538-7CC0-2A2E33CFEA4C}"/>
              </a:ext>
            </a:extLst>
          </p:cNvPr>
          <p:cNvSpPr txBox="1">
            <a:spLocks/>
          </p:cNvSpPr>
          <p:nvPr/>
        </p:nvSpPr>
        <p:spPr>
          <a:xfrm>
            <a:off x="1765050" y="1924642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Promedio de casos</a:t>
            </a:r>
          </a:p>
        </p:txBody>
      </p:sp>
      <p:sp>
        <p:nvSpPr>
          <p:cNvPr id="4" name="Google Shape;398;p40">
            <a:extLst>
              <a:ext uri="{FF2B5EF4-FFF2-40B4-BE49-F238E27FC236}">
                <a16:creationId xmlns:a16="http://schemas.microsoft.com/office/drawing/2014/main" id="{38D0C5A9-4BD3-1A9D-07AB-3E16CB500EA4}"/>
              </a:ext>
            </a:extLst>
          </p:cNvPr>
          <p:cNvSpPr txBox="1">
            <a:spLocks/>
          </p:cNvSpPr>
          <p:nvPr/>
        </p:nvSpPr>
        <p:spPr>
          <a:xfrm>
            <a:off x="5032224" y="1956319"/>
            <a:ext cx="1371100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489,10</a:t>
            </a:r>
          </a:p>
        </p:txBody>
      </p:sp>
      <p:sp>
        <p:nvSpPr>
          <p:cNvPr id="5" name="Google Shape;397;p40">
            <a:extLst>
              <a:ext uri="{FF2B5EF4-FFF2-40B4-BE49-F238E27FC236}">
                <a16:creationId xmlns:a16="http://schemas.microsoft.com/office/drawing/2014/main" id="{8209101D-9286-8FF8-576F-027B37A3FCEE}"/>
              </a:ext>
            </a:extLst>
          </p:cNvPr>
          <p:cNvSpPr txBox="1">
            <a:spLocks/>
          </p:cNvSpPr>
          <p:nvPr/>
        </p:nvSpPr>
        <p:spPr>
          <a:xfrm>
            <a:off x="1765050" y="2734686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Porcentaje de fallecidos</a:t>
            </a:r>
          </a:p>
        </p:txBody>
      </p:sp>
      <p:sp>
        <p:nvSpPr>
          <p:cNvPr id="6" name="Google Shape;397;p40">
            <a:extLst>
              <a:ext uri="{FF2B5EF4-FFF2-40B4-BE49-F238E27FC236}">
                <a16:creationId xmlns:a16="http://schemas.microsoft.com/office/drawing/2014/main" id="{2BF0D147-8B98-1139-AEAA-7CF3E5221954}"/>
              </a:ext>
            </a:extLst>
          </p:cNvPr>
          <p:cNvSpPr txBox="1">
            <a:spLocks/>
          </p:cNvSpPr>
          <p:nvPr/>
        </p:nvSpPr>
        <p:spPr>
          <a:xfrm>
            <a:off x="1765050" y="3667926"/>
            <a:ext cx="3088834" cy="68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1600" dirty="0"/>
              <a:t>Promedio de fallecidos</a:t>
            </a:r>
          </a:p>
        </p:txBody>
      </p:sp>
      <p:sp>
        <p:nvSpPr>
          <p:cNvPr id="7" name="Google Shape;398;p40">
            <a:extLst>
              <a:ext uri="{FF2B5EF4-FFF2-40B4-BE49-F238E27FC236}">
                <a16:creationId xmlns:a16="http://schemas.microsoft.com/office/drawing/2014/main" id="{718B4574-1262-CE3F-92A9-C7A726F0A57E}"/>
              </a:ext>
            </a:extLst>
          </p:cNvPr>
          <p:cNvSpPr txBox="1">
            <a:spLocks/>
          </p:cNvSpPr>
          <p:nvPr/>
        </p:nvSpPr>
        <p:spPr>
          <a:xfrm>
            <a:off x="5032224" y="2798109"/>
            <a:ext cx="1295614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1,99%</a:t>
            </a:r>
          </a:p>
        </p:txBody>
      </p:sp>
      <p:sp>
        <p:nvSpPr>
          <p:cNvPr id="8" name="Google Shape;398;p40">
            <a:extLst>
              <a:ext uri="{FF2B5EF4-FFF2-40B4-BE49-F238E27FC236}">
                <a16:creationId xmlns:a16="http://schemas.microsoft.com/office/drawing/2014/main" id="{3394FEE9-33EC-3233-C240-9BFB1DF16E51}"/>
              </a:ext>
            </a:extLst>
          </p:cNvPr>
          <p:cNvSpPr txBox="1">
            <a:spLocks/>
          </p:cNvSpPr>
          <p:nvPr/>
        </p:nvSpPr>
        <p:spPr>
          <a:xfrm>
            <a:off x="5032224" y="3667926"/>
            <a:ext cx="1295614" cy="55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s-AR" sz="2800" dirty="0"/>
              <a:t>9,74</a:t>
            </a:r>
          </a:p>
        </p:txBody>
      </p:sp>
    </p:spTree>
    <p:extLst>
      <p:ext uri="{BB962C8B-B14F-4D97-AF65-F5344CB8AC3E}">
        <p14:creationId xmlns:p14="http://schemas.microsoft.com/office/powerpoint/2010/main" val="174543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1" y="325314"/>
            <a:ext cx="2123339" cy="572700"/>
          </a:xfrm>
        </p:spPr>
        <p:txBody>
          <a:bodyPr/>
          <a:lstStyle/>
          <a:p>
            <a:r>
              <a:rPr lang="es-AR" dirty="0"/>
              <a:t>Año 2021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EB9156B-72B9-72B5-278A-E03D69967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699301"/>
              </p:ext>
            </p:extLst>
          </p:nvPr>
        </p:nvGraphicFramePr>
        <p:xfrm>
          <a:off x="1621567" y="1920975"/>
          <a:ext cx="2123339" cy="285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676B59A5-C7EE-185B-E971-1B9CF65DD66E}"/>
              </a:ext>
            </a:extLst>
          </p:cNvPr>
          <p:cNvSpPr txBox="1"/>
          <p:nvPr/>
        </p:nvSpPr>
        <p:spPr>
          <a:xfrm>
            <a:off x="1621567" y="1467845"/>
            <a:ext cx="16070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</a:rPr>
              <a:t>Las 5 provincias con más casos y fallecidos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3F6F5D89-E2D1-2ABF-A42C-ED177B323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475503"/>
              </p:ext>
            </p:extLst>
          </p:nvPr>
        </p:nvGraphicFramePr>
        <p:xfrm>
          <a:off x="4885006" y="1966386"/>
          <a:ext cx="2123339" cy="285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233225CB-88B5-5E5C-F27C-A8277F7F7F4F}"/>
              </a:ext>
            </a:extLst>
          </p:cNvPr>
          <p:cNvSpPr txBox="1"/>
          <p:nvPr/>
        </p:nvSpPr>
        <p:spPr>
          <a:xfrm>
            <a:off x="4885006" y="1467845"/>
            <a:ext cx="17812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</a:rPr>
              <a:t>Las 5 provincias con menos casos y fallecidos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0233F8-2228-2E86-2262-D32E322D2DC8}"/>
              </a:ext>
            </a:extLst>
          </p:cNvPr>
          <p:cNvSpPr txBox="1"/>
          <p:nvPr/>
        </p:nvSpPr>
        <p:spPr>
          <a:xfrm>
            <a:off x="2750234" y="513471"/>
            <a:ext cx="4269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Vista generalizada de los casos y fallecidos del año</a:t>
            </a:r>
          </a:p>
        </p:txBody>
      </p:sp>
    </p:spTree>
    <p:extLst>
      <p:ext uri="{BB962C8B-B14F-4D97-AF65-F5344CB8AC3E}">
        <p14:creationId xmlns:p14="http://schemas.microsoft.com/office/powerpoint/2010/main" val="1174389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1" y="325314"/>
            <a:ext cx="2123339" cy="572700"/>
          </a:xfrm>
        </p:spPr>
        <p:txBody>
          <a:bodyPr/>
          <a:lstStyle/>
          <a:p>
            <a:r>
              <a:rPr lang="es-AR" dirty="0"/>
              <a:t>Año 2021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2314135" y="369282"/>
            <a:ext cx="39670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En el segundo semestre de 2021 parece que se  regularizo el índice de pobreza mostrando una baja en casi todas las provincias.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725710" y="3285159"/>
            <a:ext cx="26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3 provincias detectaron una suba en su índice de pobreza.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EB9156B-72B9-72B5-278A-E03D69967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917932"/>
              </p:ext>
            </p:extLst>
          </p:nvPr>
        </p:nvGraphicFramePr>
        <p:xfrm>
          <a:off x="697478" y="1107946"/>
          <a:ext cx="4733854" cy="4035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EA1FC803-1611-8402-5A56-7AC83AC67B52}"/>
              </a:ext>
            </a:extLst>
          </p:cNvPr>
          <p:cNvSpPr txBox="1"/>
          <p:nvPr/>
        </p:nvSpPr>
        <p:spPr>
          <a:xfrm>
            <a:off x="5703398" y="4017399"/>
            <a:ext cx="260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20 provincias y CABA detectaron una baja o estabilidad en su índice de pobreza.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016ED6-E588-0F0C-91EB-1795F50B263E}"/>
              </a:ext>
            </a:extLst>
          </p:cNvPr>
          <p:cNvSpPr txBox="1"/>
          <p:nvPr/>
        </p:nvSpPr>
        <p:spPr>
          <a:xfrm>
            <a:off x="5734440" y="1166745"/>
            <a:ext cx="315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Se registraron subas en el índice de pobreza en 18 provincias y CABA respecto al último semestre del 2020.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E187FB-467C-7928-CE38-AC4F62C5E1FF}"/>
              </a:ext>
            </a:extLst>
          </p:cNvPr>
          <p:cNvSpPr txBox="1"/>
          <p:nvPr/>
        </p:nvSpPr>
        <p:spPr>
          <a:xfrm>
            <a:off x="5699382" y="2034874"/>
            <a:ext cx="315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4 provincias detectaron una baja o estabilidad en su índice de pobreza respecto al último semestre del 2020.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D6F2E1FB-0B60-09E1-7667-2E88BDAE091C}"/>
              </a:ext>
            </a:extLst>
          </p:cNvPr>
          <p:cNvSpPr/>
          <p:nvPr/>
        </p:nvSpPr>
        <p:spPr>
          <a:xfrm rot="10800000">
            <a:off x="5461228" y="3290270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7FFA6F3C-D35D-E03C-529F-272CAE3AD32A}"/>
              </a:ext>
            </a:extLst>
          </p:cNvPr>
          <p:cNvSpPr/>
          <p:nvPr/>
        </p:nvSpPr>
        <p:spPr>
          <a:xfrm>
            <a:off x="5461228" y="4144451"/>
            <a:ext cx="273212" cy="39382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C3E596C1-A4CE-007E-CE4F-CFDF4D773CBC}"/>
              </a:ext>
            </a:extLst>
          </p:cNvPr>
          <p:cNvSpPr/>
          <p:nvPr/>
        </p:nvSpPr>
        <p:spPr>
          <a:xfrm rot="10800000">
            <a:off x="5461228" y="1240403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87F5A7F6-99DF-EF35-F507-FEE1C6CF0120}"/>
              </a:ext>
            </a:extLst>
          </p:cNvPr>
          <p:cNvSpPr/>
          <p:nvPr/>
        </p:nvSpPr>
        <p:spPr>
          <a:xfrm>
            <a:off x="5426170" y="2161127"/>
            <a:ext cx="273212" cy="39382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738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4" y="360979"/>
            <a:ext cx="2410097" cy="572700"/>
          </a:xfrm>
        </p:spPr>
        <p:txBody>
          <a:bodyPr/>
          <a:lstStyle/>
          <a:p>
            <a:r>
              <a:rPr lang="es-AR" dirty="0"/>
              <a:t>Cuarentena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543014" y="955335"/>
            <a:ext cx="3967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La cuarentena resulto efectiva en cuanto a no aumentar excesivamente la cantidad de casos</a:t>
            </a: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F9752CB5-6370-97BC-AFAB-5B6F7D870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165615"/>
              </p:ext>
            </p:extLst>
          </p:nvPr>
        </p:nvGraphicFramePr>
        <p:xfrm>
          <a:off x="1066800" y="2103231"/>
          <a:ext cx="3610708" cy="271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148773" y="983343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Porcentaje de casos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FD96B3-03C4-4A22-ABAA-A542C610106E}"/>
              </a:ext>
            </a:extLst>
          </p:cNvPr>
          <p:cNvSpPr txBox="1"/>
          <p:nvPr/>
        </p:nvSpPr>
        <p:spPr>
          <a:xfrm>
            <a:off x="5137672" y="2883679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Porcentaje de fallecidos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0290EA-3E01-D9DA-6639-2CE40B3DF937}"/>
              </a:ext>
            </a:extLst>
          </p:cNvPr>
          <p:cNvSpPr txBox="1"/>
          <p:nvPr/>
        </p:nvSpPr>
        <p:spPr>
          <a:xfrm>
            <a:off x="5148773" y="1933511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Promedio de casos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1200EE-DFDA-D44A-E04D-C7510DBA63FD}"/>
              </a:ext>
            </a:extLst>
          </p:cNvPr>
          <p:cNvSpPr txBox="1"/>
          <p:nvPr/>
        </p:nvSpPr>
        <p:spPr>
          <a:xfrm>
            <a:off x="5148773" y="3833847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Promedio de fallecidos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8A313F-CAD1-5C10-EC80-4544FAE05914}"/>
              </a:ext>
            </a:extLst>
          </p:cNvPr>
          <p:cNvSpPr txBox="1"/>
          <p:nvPr/>
        </p:nvSpPr>
        <p:spPr>
          <a:xfrm>
            <a:off x="6442450" y="1324666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7,13%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7411B8-64A1-AD08-4E3D-C1DA15224F57}"/>
              </a:ext>
            </a:extLst>
          </p:cNvPr>
          <p:cNvSpPr txBox="1"/>
          <p:nvPr/>
        </p:nvSpPr>
        <p:spPr>
          <a:xfrm>
            <a:off x="6442450" y="2317350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262,15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3C9893-BFB0-AC26-64E7-54B2836FB8AB}"/>
              </a:ext>
            </a:extLst>
          </p:cNvPr>
          <p:cNvSpPr txBox="1"/>
          <p:nvPr/>
        </p:nvSpPr>
        <p:spPr>
          <a:xfrm>
            <a:off x="6453551" y="3276042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2,71%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7E937A-5CF9-E75F-783A-CE04AADE3EC7}"/>
              </a:ext>
            </a:extLst>
          </p:cNvPr>
          <p:cNvSpPr txBox="1"/>
          <p:nvPr/>
        </p:nvSpPr>
        <p:spPr>
          <a:xfrm>
            <a:off x="6442450" y="4207262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7,09</a:t>
            </a:r>
          </a:p>
        </p:txBody>
      </p:sp>
    </p:spTree>
    <p:extLst>
      <p:ext uri="{BB962C8B-B14F-4D97-AF65-F5344CB8AC3E}">
        <p14:creationId xmlns:p14="http://schemas.microsoft.com/office/powerpoint/2010/main" val="251918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343" y="919784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7016" y="742550"/>
            <a:ext cx="1403275" cy="1488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532A031D-0335-5DBB-2997-74F51D1D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613140"/>
              </p:ext>
            </p:extLst>
          </p:nvPr>
        </p:nvGraphicFramePr>
        <p:xfrm>
          <a:off x="0" y="1302990"/>
          <a:ext cx="3359364" cy="352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49FCA23-0670-3184-0226-0E27CB847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070141"/>
              </p:ext>
            </p:extLst>
          </p:nvPr>
        </p:nvGraphicFramePr>
        <p:xfrm>
          <a:off x="4245926" y="1302990"/>
          <a:ext cx="3890100" cy="352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6A742DC-8B6E-1089-929C-C9CA3EBAAC99}"/>
              </a:ext>
            </a:extLst>
          </p:cNvPr>
          <p:cNvSpPr txBox="1"/>
          <p:nvPr/>
        </p:nvSpPr>
        <p:spPr>
          <a:xfrm>
            <a:off x="92509" y="779770"/>
            <a:ext cx="30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Provincias con más casos y fallecidos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98132B-DDDB-A6AE-778B-20818D8F8742}"/>
              </a:ext>
            </a:extLst>
          </p:cNvPr>
          <p:cNvSpPr txBox="1"/>
          <p:nvPr/>
        </p:nvSpPr>
        <p:spPr>
          <a:xfrm>
            <a:off x="4652264" y="779770"/>
            <a:ext cx="30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Provincias con menos casos y fallecidos</a:t>
            </a:r>
          </a:p>
        </p:txBody>
      </p:sp>
      <p:sp>
        <p:nvSpPr>
          <p:cNvPr id="6" name="Título 34">
            <a:extLst>
              <a:ext uri="{FF2B5EF4-FFF2-40B4-BE49-F238E27FC236}">
                <a16:creationId xmlns:a16="http://schemas.microsoft.com/office/drawing/2014/main" id="{55691CC3-6965-AA42-66AD-83DAB2F9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098" y="219330"/>
            <a:ext cx="2506980" cy="523220"/>
          </a:xfrm>
        </p:spPr>
        <p:txBody>
          <a:bodyPr/>
          <a:lstStyle/>
          <a:p>
            <a:r>
              <a:rPr lang="es-AR" dirty="0"/>
              <a:t>Cuarentena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</a:t>
            </a:r>
            <a:endParaRPr dirty="0"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 idx="3"/>
          </p:nvPr>
        </p:nvSpPr>
        <p:spPr>
          <a:xfrm>
            <a:off x="3301348" y="1087740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4"/>
          </p:nvPr>
        </p:nvSpPr>
        <p:spPr>
          <a:xfrm>
            <a:off x="2777548" y="1586569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Repositorio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5"/>
          </p:nvPr>
        </p:nvSpPr>
        <p:spPr>
          <a:xfrm>
            <a:off x="5078938" y="1047502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subTitle" idx="6"/>
          </p:nvPr>
        </p:nvSpPr>
        <p:spPr>
          <a:xfrm>
            <a:off x="4572000" y="1576527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7"/>
          </p:nvPr>
        </p:nvSpPr>
        <p:spPr>
          <a:xfrm>
            <a:off x="7012076" y="1050575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8"/>
          </p:nvPr>
        </p:nvSpPr>
        <p:spPr>
          <a:xfrm>
            <a:off x="6505138" y="1580552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9"/>
          </p:nvPr>
        </p:nvSpPr>
        <p:spPr>
          <a:xfrm>
            <a:off x="1176963" y="2155227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13"/>
          </p:nvPr>
        </p:nvSpPr>
        <p:spPr>
          <a:xfrm>
            <a:off x="653163" y="2728955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Inicio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 idx="14"/>
          </p:nvPr>
        </p:nvSpPr>
        <p:spPr>
          <a:xfrm>
            <a:off x="3301348" y="2155227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10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15"/>
          </p:nvPr>
        </p:nvSpPr>
        <p:spPr>
          <a:xfrm>
            <a:off x="2777548" y="2722051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Año 2020</a:t>
            </a:r>
            <a:endParaRPr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 idx="2"/>
          </p:nvPr>
        </p:nvSpPr>
        <p:spPr>
          <a:xfrm>
            <a:off x="1176963" y="1087740"/>
            <a:ext cx="9381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1"/>
          </p:nvPr>
        </p:nvSpPr>
        <p:spPr>
          <a:xfrm>
            <a:off x="757221" y="1572502"/>
            <a:ext cx="1985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</a:t>
            </a:r>
            <a:endParaRPr dirty="0"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11873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5306" y="561823"/>
            <a:ext cx="1437900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696" y="290292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7455">
            <a:off x="8365049" y="2338867"/>
            <a:ext cx="1498849" cy="15901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0;p32">
            <a:extLst>
              <a:ext uri="{FF2B5EF4-FFF2-40B4-BE49-F238E27FC236}">
                <a16:creationId xmlns:a16="http://schemas.microsoft.com/office/drawing/2014/main" id="{E9969266-1F77-3172-2BBE-FB769F737D05}"/>
              </a:ext>
            </a:extLst>
          </p:cNvPr>
          <p:cNvSpPr txBox="1">
            <a:spLocks/>
          </p:cNvSpPr>
          <p:nvPr/>
        </p:nvSpPr>
        <p:spPr>
          <a:xfrm>
            <a:off x="5110659" y="2155227"/>
            <a:ext cx="938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dirty="0"/>
              <a:t>14</a:t>
            </a:r>
          </a:p>
        </p:txBody>
      </p:sp>
      <p:sp>
        <p:nvSpPr>
          <p:cNvPr id="10" name="Google Shape;270;p32">
            <a:extLst>
              <a:ext uri="{FF2B5EF4-FFF2-40B4-BE49-F238E27FC236}">
                <a16:creationId xmlns:a16="http://schemas.microsoft.com/office/drawing/2014/main" id="{747AAC66-7540-A702-C609-DA22AA0E67A1}"/>
              </a:ext>
            </a:extLst>
          </p:cNvPr>
          <p:cNvSpPr txBox="1">
            <a:spLocks/>
          </p:cNvSpPr>
          <p:nvPr/>
        </p:nvSpPr>
        <p:spPr>
          <a:xfrm>
            <a:off x="5012883" y="2649447"/>
            <a:ext cx="1277709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sz="2000" dirty="0"/>
              <a:t>Año 2021</a:t>
            </a:r>
          </a:p>
        </p:txBody>
      </p:sp>
      <p:sp>
        <p:nvSpPr>
          <p:cNvPr id="2" name="Google Shape;270;p32">
            <a:extLst>
              <a:ext uri="{FF2B5EF4-FFF2-40B4-BE49-F238E27FC236}">
                <a16:creationId xmlns:a16="http://schemas.microsoft.com/office/drawing/2014/main" id="{66ACBB1F-CF84-3003-46EC-0AC02ABC0777}"/>
              </a:ext>
            </a:extLst>
          </p:cNvPr>
          <p:cNvSpPr txBox="1">
            <a:spLocks/>
          </p:cNvSpPr>
          <p:nvPr/>
        </p:nvSpPr>
        <p:spPr>
          <a:xfrm>
            <a:off x="6708418" y="2633735"/>
            <a:ext cx="1588629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sz="2000" dirty="0"/>
              <a:t>Cuarentena</a:t>
            </a:r>
          </a:p>
        </p:txBody>
      </p:sp>
      <p:sp>
        <p:nvSpPr>
          <p:cNvPr id="3" name="Google Shape;270;p32">
            <a:extLst>
              <a:ext uri="{FF2B5EF4-FFF2-40B4-BE49-F238E27FC236}">
                <a16:creationId xmlns:a16="http://schemas.microsoft.com/office/drawing/2014/main" id="{1504837A-44B7-AE79-3969-7023A292AB63}"/>
              </a:ext>
            </a:extLst>
          </p:cNvPr>
          <p:cNvSpPr txBox="1">
            <a:spLocks/>
          </p:cNvSpPr>
          <p:nvPr/>
        </p:nvSpPr>
        <p:spPr>
          <a:xfrm>
            <a:off x="7012075" y="2178248"/>
            <a:ext cx="938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dirty="0"/>
              <a:t>18</a:t>
            </a:r>
          </a:p>
        </p:txBody>
      </p:sp>
      <p:sp>
        <p:nvSpPr>
          <p:cNvPr id="4" name="Google Shape;270;p32">
            <a:extLst>
              <a:ext uri="{FF2B5EF4-FFF2-40B4-BE49-F238E27FC236}">
                <a16:creationId xmlns:a16="http://schemas.microsoft.com/office/drawing/2014/main" id="{54E6BDD1-CA92-4DFA-4D11-415EB653DD25}"/>
              </a:ext>
            </a:extLst>
          </p:cNvPr>
          <p:cNvSpPr txBox="1">
            <a:spLocks/>
          </p:cNvSpPr>
          <p:nvPr/>
        </p:nvSpPr>
        <p:spPr>
          <a:xfrm>
            <a:off x="3301348" y="3446540"/>
            <a:ext cx="938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dirty="0"/>
              <a:t>20</a:t>
            </a:r>
          </a:p>
        </p:txBody>
      </p:sp>
      <p:sp>
        <p:nvSpPr>
          <p:cNvPr id="5" name="Google Shape;270;p32">
            <a:extLst>
              <a:ext uri="{FF2B5EF4-FFF2-40B4-BE49-F238E27FC236}">
                <a16:creationId xmlns:a16="http://schemas.microsoft.com/office/drawing/2014/main" id="{ABE664D8-63D5-BB33-672C-A8107CC00A5D}"/>
              </a:ext>
            </a:extLst>
          </p:cNvPr>
          <p:cNvSpPr txBox="1">
            <a:spLocks/>
          </p:cNvSpPr>
          <p:nvPr/>
        </p:nvSpPr>
        <p:spPr>
          <a:xfrm>
            <a:off x="2153409" y="3967515"/>
            <a:ext cx="3233977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sz="2000" dirty="0"/>
              <a:t>Post - Cuarentena</a:t>
            </a:r>
          </a:p>
        </p:txBody>
      </p:sp>
      <p:sp>
        <p:nvSpPr>
          <p:cNvPr id="6" name="Google Shape;270;p32">
            <a:extLst>
              <a:ext uri="{FF2B5EF4-FFF2-40B4-BE49-F238E27FC236}">
                <a16:creationId xmlns:a16="http://schemas.microsoft.com/office/drawing/2014/main" id="{D76D7A41-E43B-C88D-45F0-6E0AE170CD8F}"/>
              </a:ext>
            </a:extLst>
          </p:cNvPr>
          <p:cNvSpPr txBox="1">
            <a:spLocks/>
          </p:cNvSpPr>
          <p:nvPr/>
        </p:nvSpPr>
        <p:spPr>
          <a:xfrm>
            <a:off x="5182687" y="3450241"/>
            <a:ext cx="938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dirty="0"/>
              <a:t>22</a:t>
            </a:r>
          </a:p>
        </p:txBody>
      </p:sp>
      <p:sp>
        <p:nvSpPr>
          <p:cNvPr id="7" name="Google Shape;270;p32">
            <a:extLst>
              <a:ext uri="{FF2B5EF4-FFF2-40B4-BE49-F238E27FC236}">
                <a16:creationId xmlns:a16="http://schemas.microsoft.com/office/drawing/2014/main" id="{B2A2E0B4-AB91-7721-3715-847905901013}"/>
              </a:ext>
            </a:extLst>
          </p:cNvPr>
          <p:cNvSpPr txBox="1">
            <a:spLocks/>
          </p:cNvSpPr>
          <p:nvPr/>
        </p:nvSpPr>
        <p:spPr>
          <a:xfrm>
            <a:off x="4966187" y="3971540"/>
            <a:ext cx="13711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rbanist"/>
              <a:buNone/>
              <a:defRPr sz="32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sz="2000" dirty="0"/>
              <a:t>Sociales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3879" y="20255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7184" y="1564641"/>
            <a:ext cx="1607059" cy="1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9646" y="3346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19" y="30420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ítulo 34">
            <a:extLst>
              <a:ext uri="{FF2B5EF4-FFF2-40B4-BE49-F238E27FC236}">
                <a16:creationId xmlns:a16="http://schemas.microsoft.com/office/drawing/2014/main" id="{E492671C-DBAC-A405-A005-4DAFFDEB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4" y="360979"/>
            <a:ext cx="3967088" cy="572700"/>
          </a:xfrm>
        </p:spPr>
        <p:txBody>
          <a:bodyPr/>
          <a:lstStyle/>
          <a:p>
            <a:r>
              <a:rPr lang="es-AR" dirty="0"/>
              <a:t>Post - Cuarentena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E9903BD-605A-0E6D-8F59-3892675E9139}"/>
              </a:ext>
            </a:extLst>
          </p:cNvPr>
          <p:cNvSpPr txBox="1"/>
          <p:nvPr/>
        </p:nvSpPr>
        <p:spPr>
          <a:xfrm>
            <a:off x="604911" y="933679"/>
            <a:ext cx="3967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La terminación del ASPO y el inicio del DISPO hizo que los casos suban un 323,69% y los fallecidos un 243,31%, pero hubo una baja en el riesgo de muerte gracias a las vacunas.</a:t>
            </a:r>
          </a:p>
        </p:txBody>
      </p:sp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F9752CB5-6370-97BC-AFAB-5B6F7D870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731220"/>
              </p:ext>
            </p:extLst>
          </p:nvPr>
        </p:nvGraphicFramePr>
        <p:xfrm>
          <a:off x="1066800" y="2103231"/>
          <a:ext cx="3610708" cy="27149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851E51AD-9898-0427-1DA2-840E477BCB8B}"/>
              </a:ext>
            </a:extLst>
          </p:cNvPr>
          <p:cNvSpPr txBox="1"/>
          <p:nvPr/>
        </p:nvSpPr>
        <p:spPr>
          <a:xfrm>
            <a:off x="5148773" y="983343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Porcentaje de casos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FD96B3-03C4-4A22-ABAA-A542C610106E}"/>
              </a:ext>
            </a:extLst>
          </p:cNvPr>
          <p:cNvSpPr txBox="1"/>
          <p:nvPr/>
        </p:nvSpPr>
        <p:spPr>
          <a:xfrm>
            <a:off x="5137672" y="2883679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Porcentaje de fallecidos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0290EA-3E01-D9DA-6639-2CE40B3DF937}"/>
              </a:ext>
            </a:extLst>
          </p:cNvPr>
          <p:cNvSpPr txBox="1"/>
          <p:nvPr/>
        </p:nvSpPr>
        <p:spPr>
          <a:xfrm>
            <a:off x="5148773" y="1933511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Promedio de casos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1200EE-DFDA-D44A-E04D-C7510DBA63FD}"/>
              </a:ext>
            </a:extLst>
          </p:cNvPr>
          <p:cNvSpPr txBox="1"/>
          <p:nvPr/>
        </p:nvSpPr>
        <p:spPr>
          <a:xfrm>
            <a:off x="5148773" y="3833847"/>
            <a:ext cx="2609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Promedio de fallecidos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8A313F-CAD1-5C10-EC80-4544FAE05914}"/>
              </a:ext>
            </a:extLst>
          </p:cNvPr>
          <p:cNvSpPr txBox="1"/>
          <p:nvPr/>
        </p:nvSpPr>
        <p:spPr>
          <a:xfrm>
            <a:off x="6442450" y="1324666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23,08%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7411B8-64A1-AD08-4E3D-C1DA15224F57}"/>
              </a:ext>
            </a:extLst>
          </p:cNvPr>
          <p:cNvSpPr txBox="1"/>
          <p:nvPr/>
        </p:nvSpPr>
        <p:spPr>
          <a:xfrm>
            <a:off x="6442450" y="2317350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462,25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3C9893-BFB0-AC26-64E7-54B2836FB8AB}"/>
              </a:ext>
            </a:extLst>
          </p:cNvPr>
          <p:cNvSpPr txBox="1"/>
          <p:nvPr/>
        </p:nvSpPr>
        <p:spPr>
          <a:xfrm>
            <a:off x="6453551" y="3276042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2,03%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7E937A-5CF9-E75F-783A-CE04AADE3EC7}"/>
              </a:ext>
            </a:extLst>
          </p:cNvPr>
          <p:cNvSpPr txBox="1"/>
          <p:nvPr/>
        </p:nvSpPr>
        <p:spPr>
          <a:xfrm>
            <a:off x="6442450" y="4207262"/>
            <a:ext cx="9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>
                <a:solidFill>
                  <a:schemeClr val="bg1"/>
                </a:solidFill>
              </a:rPr>
              <a:t>9,40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757D677F-4F6A-9E95-DB30-4963A1626B79}"/>
              </a:ext>
            </a:extLst>
          </p:cNvPr>
          <p:cNvSpPr/>
          <p:nvPr/>
        </p:nvSpPr>
        <p:spPr>
          <a:xfrm rot="10800000">
            <a:off x="7474017" y="1259985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800D562-B662-E8DA-6AB2-8AD13562D560}"/>
              </a:ext>
            </a:extLst>
          </p:cNvPr>
          <p:cNvSpPr/>
          <p:nvPr/>
        </p:nvSpPr>
        <p:spPr>
          <a:xfrm rot="10800000">
            <a:off x="7474017" y="2317350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502C163-81F1-935D-4AFD-3C977ACA4D57}"/>
              </a:ext>
            </a:extLst>
          </p:cNvPr>
          <p:cNvSpPr/>
          <p:nvPr/>
        </p:nvSpPr>
        <p:spPr>
          <a:xfrm rot="10800000">
            <a:off x="7474017" y="4176875"/>
            <a:ext cx="273212" cy="39382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4B7FBA7F-659F-B4C2-25C2-CF3F4CC18FA1}"/>
              </a:ext>
            </a:extLst>
          </p:cNvPr>
          <p:cNvSpPr/>
          <p:nvPr/>
        </p:nvSpPr>
        <p:spPr>
          <a:xfrm>
            <a:off x="7478771" y="3225481"/>
            <a:ext cx="273212" cy="393827"/>
          </a:xfrm>
          <a:prstGeom prst="downArrow">
            <a:avLst/>
          </a:prstGeom>
          <a:solidFill>
            <a:srgbClr val="00B0F0"/>
          </a:solidFill>
          <a:ln w="3175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423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343" y="919784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7016" y="742550"/>
            <a:ext cx="1403275" cy="1488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532A031D-0335-5DBB-2997-74F51D1DF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756609"/>
              </p:ext>
            </p:extLst>
          </p:nvPr>
        </p:nvGraphicFramePr>
        <p:xfrm>
          <a:off x="0" y="1302990"/>
          <a:ext cx="3359364" cy="352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849FCA23-0670-3184-0226-0E27CB847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868071"/>
              </p:ext>
            </p:extLst>
          </p:nvPr>
        </p:nvGraphicFramePr>
        <p:xfrm>
          <a:off x="4245926" y="1302990"/>
          <a:ext cx="3890100" cy="3522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6A742DC-8B6E-1089-929C-C9CA3EBAAC99}"/>
              </a:ext>
            </a:extLst>
          </p:cNvPr>
          <p:cNvSpPr txBox="1"/>
          <p:nvPr/>
        </p:nvSpPr>
        <p:spPr>
          <a:xfrm>
            <a:off x="92509" y="779770"/>
            <a:ext cx="30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Provincias con más casos y fallecidos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D98132B-DDDB-A6AE-778B-20818D8F8742}"/>
              </a:ext>
            </a:extLst>
          </p:cNvPr>
          <p:cNvSpPr txBox="1"/>
          <p:nvPr/>
        </p:nvSpPr>
        <p:spPr>
          <a:xfrm>
            <a:off x="4652264" y="779770"/>
            <a:ext cx="3077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Provincias con menos casos y fallecidos</a:t>
            </a:r>
          </a:p>
        </p:txBody>
      </p:sp>
      <p:sp>
        <p:nvSpPr>
          <p:cNvPr id="6" name="Título 34">
            <a:extLst>
              <a:ext uri="{FF2B5EF4-FFF2-40B4-BE49-F238E27FC236}">
                <a16:creationId xmlns:a16="http://schemas.microsoft.com/office/drawing/2014/main" id="{55691CC3-6965-AA42-66AD-83DAB2F9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950" y="219330"/>
            <a:ext cx="3890100" cy="523220"/>
          </a:xfrm>
        </p:spPr>
        <p:txBody>
          <a:bodyPr/>
          <a:lstStyle/>
          <a:p>
            <a:r>
              <a:rPr lang="es-AR" dirty="0"/>
              <a:t>Post - Cuarentena</a:t>
            </a:r>
          </a:p>
        </p:txBody>
      </p:sp>
    </p:spTree>
    <p:extLst>
      <p:ext uri="{BB962C8B-B14F-4D97-AF65-F5344CB8AC3E}">
        <p14:creationId xmlns:p14="http://schemas.microsoft.com/office/powerpoint/2010/main" val="250299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7;p30">
            <a:extLst>
              <a:ext uri="{FF2B5EF4-FFF2-40B4-BE49-F238E27FC236}">
                <a16:creationId xmlns:a16="http://schemas.microsoft.com/office/drawing/2014/main" id="{6AD138B9-3611-66D7-FEB2-EAB42AC8AD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226" y="2983875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911" y="3167038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62" y="641256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001" y="692500"/>
            <a:ext cx="1371099" cy="142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>
            <a:off x="0" y="520169"/>
            <a:ext cx="2773680" cy="1427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dirty="0"/>
              <a:t>¡Gracias!</a:t>
            </a:r>
            <a:endParaRPr sz="4800" dirty="0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693" y="520169"/>
            <a:ext cx="1808937" cy="191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9800" y="2946532"/>
            <a:ext cx="1601170" cy="1530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0"/>
          <p:cNvCxnSpPr/>
          <p:nvPr/>
        </p:nvCxnSpPr>
        <p:spPr>
          <a:xfrm>
            <a:off x="0" y="3859104"/>
            <a:ext cx="4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4011" y="2816887"/>
            <a:ext cx="1437900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52;p49">
            <a:extLst>
              <a:ext uri="{FF2B5EF4-FFF2-40B4-BE49-F238E27FC236}">
                <a16:creationId xmlns:a16="http://schemas.microsoft.com/office/drawing/2014/main" id="{F036005B-7C86-8914-5692-E35335BC14D5}"/>
              </a:ext>
            </a:extLst>
          </p:cNvPr>
          <p:cNvSpPr txBox="1">
            <a:spLocks/>
          </p:cNvSpPr>
          <p:nvPr/>
        </p:nvSpPr>
        <p:spPr>
          <a:xfrm>
            <a:off x="150385" y="1701784"/>
            <a:ext cx="3486300" cy="43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n-US" dirty="0"/>
              <a:t>Para cualquier consulta</a:t>
            </a:r>
          </a:p>
        </p:txBody>
      </p:sp>
      <p:grpSp>
        <p:nvGrpSpPr>
          <p:cNvPr id="4" name="Google Shape;561;p49">
            <a:extLst>
              <a:ext uri="{FF2B5EF4-FFF2-40B4-BE49-F238E27FC236}">
                <a16:creationId xmlns:a16="http://schemas.microsoft.com/office/drawing/2014/main" id="{7C5E454A-4D3D-FDAC-C7E5-634754806D29}"/>
              </a:ext>
            </a:extLst>
          </p:cNvPr>
          <p:cNvGrpSpPr/>
          <p:nvPr/>
        </p:nvGrpSpPr>
        <p:grpSpPr>
          <a:xfrm>
            <a:off x="264701" y="2502249"/>
            <a:ext cx="329967" cy="329967"/>
            <a:chOff x="1379798" y="1723250"/>
            <a:chExt cx="397887" cy="397887"/>
          </a:xfrm>
        </p:grpSpPr>
        <p:sp>
          <p:nvSpPr>
            <p:cNvPr id="5" name="Google Shape;562;p49">
              <a:extLst>
                <a:ext uri="{FF2B5EF4-FFF2-40B4-BE49-F238E27FC236}">
                  <a16:creationId xmlns:a16="http://schemas.microsoft.com/office/drawing/2014/main" id="{DA9F3516-1D42-3CB5-D7FC-827CE0BA3FED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3;p49">
              <a:extLst>
                <a:ext uri="{FF2B5EF4-FFF2-40B4-BE49-F238E27FC236}">
                  <a16:creationId xmlns:a16="http://schemas.microsoft.com/office/drawing/2014/main" id="{FE8E70CD-EA6A-2325-81E4-E865642E6213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4;p49">
              <a:extLst>
                <a:ext uri="{FF2B5EF4-FFF2-40B4-BE49-F238E27FC236}">
                  <a16:creationId xmlns:a16="http://schemas.microsoft.com/office/drawing/2014/main" id="{AEC0D840-7579-1F7A-D087-B17E753D66E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5;p49">
              <a:extLst>
                <a:ext uri="{FF2B5EF4-FFF2-40B4-BE49-F238E27FC236}">
                  <a16:creationId xmlns:a16="http://schemas.microsoft.com/office/drawing/2014/main" id="{5A35B2EF-FD35-FC9A-1E62-D7D953661490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557;p49">
            <a:extLst>
              <a:ext uri="{FF2B5EF4-FFF2-40B4-BE49-F238E27FC236}">
                <a16:creationId xmlns:a16="http://schemas.microsoft.com/office/drawing/2014/main" id="{DDC5BAF7-6098-1697-2F96-F315F8ECBA3C}"/>
              </a:ext>
            </a:extLst>
          </p:cNvPr>
          <p:cNvSpPr/>
          <p:nvPr/>
        </p:nvSpPr>
        <p:spPr>
          <a:xfrm>
            <a:off x="150385" y="2387932"/>
            <a:ext cx="558600" cy="558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/>
          </a:p>
        </p:txBody>
      </p:sp>
      <p:sp>
        <p:nvSpPr>
          <p:cNvPr id="10" name="Google Shape;552;p49">
            <a:extLst>
              <a:ext uri="{FF2B5EF4-FFF2-40B4-BE49-F238E27FC236}">
                <a16:creationId xmlns:a16="http://schemas.microsoft.com/office/drawing/2014/main" id="{29E92059-C037-BFD5-68C7-D0CB7F640D1C}"/>
              </a:ext>
            </a:extLst>
          </p:cNvPr>
          <p:cNvSpPr txBox="1">
            <a:spLocks/>
          </p:cNvSpPr>
          <p:nvPr/>
        </p:nvSpPr>
        <p:spPr>
          <a:xfrm>
            <a:off x="823301" y="2467456"/>
            <a:ext cx="3689588" cy="435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n-US" dirty="0">
                <a:hlinkClick r:id="rId9"/>
              </a:rPr>
              <a:t>https://www.linkedin.com/in/crisdotta</a:t>
            </a: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582A302-2130-ED38-10FD-2879AFC94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286" y="3094539"/>
            <a:ext cx="441823" cy="441823"/>
          </a:xfrm>
          <a:prstGeom prst="rect">
            <a:avLst/>
          </a:prstGeom>
        </p:spPr>
      </p:pic>
      <p:sp>
        <p:nvSpPr>
          <p:cNvPr id="13" name="Google Shape;557;p49">
            <a:extLst>
              <a:ext uri="{FF2B5EF4-FFF2-40B4-BE49-F238E27FC236}">
                <a16:creationId xmlns:a16="http://schemas.microsoft.com/office/drawing/2014/main" id="{9318E314-5085-0D3C-FC72-2892D04DEA5F}"/>
              </a:ext>
            </a:extLst>
          </p:cNvPr>
          <p:cNvSpPr/>
          <p:nvPr/>
        </p:nvSpPr>
        <p:spPr>
          <a:xfrm>
            <a:off x="150385" y="3025671"/>
            <a:ext cx="558600" cy="5586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/>
          </a:p>
        </p:txBody>
      </p:sp>
      <p:sp>
        <p:nvSpPr>
          <p:cNvPr id="14" name="Google Shape;552;p49">
            <a:extLst>
              <a:ext uri="{FF2B5EF4-FFF2-40B4-BE49-F238E27FC236}">
                <a16:creationId xmlns:a16="http://schemas.microsoft.com/office/drawing/2014/main" id="{315F5C46-503B-FA1B-8A8D-BB50D402C7F3}"/>
              </a:ext>
            </a:extLst>
          </p:cNvPr>
          <p:cNvSpPr txBox="1">
            <a:spLocks/>
          </p:cNvSpPr>
          <p:nvPr/>
        </p:nvSpPr>
        <p:spPr>
          <a:xfrm>
            <a:off x="823301" y="3094539"/>
            <a:ext cx="3486300" cy="389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6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rabun"/>
              <a:buNone/>
              <a:defRPr sz="18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/>
            <a:r>
              <a:rPr lang="en-US" dirty="0"/>
              <a:t>cristiandotta24@gmail.com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9A1547-C47C-BA10-E83C-1237A5910AC4}"/>
              </a:ext>
            </a:extLst>
          </p:cNvPr>
          <p:cNvSpPr txBox="1"/>
          <p:nvPr/>
        </p:nvSpPr>
        <p:spPr>
          <a:xfrm>
            <a:off x="150385" y="4168981"/>
            <a:ext cx="2623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bg1"/>
                </a:solidFill>
              </a:rPr>
              <a:t>Presentación hecha por Cristian Dotta</a:t>
            </a:r>
          </a:p>
        </p:txBody>
      </p:sp>
    </p:spTree>
    <p:extLst>
      <p:ext uri="{BB962C8B-B14F-4D97-AF65-F5344CB8AC3E}">
        <p14:creationId xmlns:p14="http://schemas.microsoft.com/office/powerpoint/2010/main" val="1310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304500" y="2490195"/>
            <a:ext cx="4126500" cy="10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7286625" y="1217084"/>
            <a:ext cx="1144200" cy="11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4502100" y="3676342"/>
            <a:ext cx="464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71" y="538675"/>
            <a:ext cx="1371100" cy="145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37" y="2997350"/>
            <a:ext cx="1498838" cy="15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951" y="2682700"/>
            <a:ext cx="1371099" cy="142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3150" y="2495549"/>
            <a:ext cx="1923520" cy="20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1549" y="606476"/>
            <a:ext cx="1792693" cy="1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261" y="2277362"/>
            <a:ext cx="1437900" cy="1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713100" y="942150"/>
            <a:ext cx="38589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Proposito de esta presentación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1"/>
          </p:nvPr>
        </p:nvSpPr>
        <p:spPr>
          <a:xfrm>
            <a:off x="713100" y="2126250"/>
            <a:ext cx="38589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Esta presentación fue hecha con la idea en mente de presentar un proyecto para poder demostrar mis habilidades en los manejos de diferentes herramientas como: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171450" indent="-171450">
              <a:buClr>
                <a:schemeClr val="bg1"/>
              </a:buClr>
            </a:pPr>
            <a:r>
              <a:rPr lang="es-AR" dirty="0">
                <a:solidFill>
                  <a:schemeClr val="bg1"/>
                </a:solidFill>
              </a:rPr>
              <a:t>Excel</a:t>
            </a:r>
          </a:p>
          <a:p>
            <a:pPr marL="171450" indent="-171450">
              <a:buClr>
                <a:schemeClr val="bg1"/>
              </a:buClr>
            </a:pPr>
            <a:r>
              <a:rPr lang="es-AR" dirty="0">
                <a:solidFill>
                  <a:schemeClr val="bg1"/>
                </a:solidFill>
              </a:rPr>
              <a:t>SQL</a:t>
            </a:r>
          </a:p>
          <a:p>
            <a:pPr marL="171450" indent="-171450">
              <a:buClr>
                <a:schemeClr val="bg1"/>
              </a:buClr>
            </a:pPr>
            <a:r>
              <a:rPr lang="es-AR" dirty="0">
                <a:solidFill>
                  <a:schemeClr val="bg1"/>
                </a:solidFill>
              </a:rPr>
              <a:t>Power Bi</a:t>
            </a:r>
          </a:p>
          <a:p>
            <a:pPr marL="171450" indent="-171450">
              <a:buClr>
                <a:schemeClr val="bg1"/>
              </a:buClr>
            </a:pPr>
            <a:r>
              <a:rPr lang="es-AR" dirty="0">
                <a:solidFill>
                  <a:schemeClr val="bg1"/>
                </a:solidFill>
              </a:rPr>
              <a:t>PowerPoint</a:t>
            </a:r>
          </a:p>
          <a:p>
            <a:pPr marL="0" indent="0">
              <a:buClr>
                <a:schemeClr val="bg1"/>
              </a:buClr>
              <a:buNone/>
            </a:pPr>
            <a:endParaRPr lang="es-AR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s-AR" dirty="0">
                <a:solidFill>
                  <a:schemeClr val="bg1"/>
                </a:solidFill>
              </a:rPr>
              <a:t>Para ser publicado en LinkedIn y visto por reclutadores que estén interesados en contactarme.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CE84A23B-43A5-08A0-976B-9D66DD0D14D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92000"/>
          </a:blip>
          <a:srcRect l="4073" r="4073"/>
          <a:stretch>
            <a:fillRect/>
          </a:stretch>
        </p:blipFill>
        <p:spPr>
          <a:effectLst>
            <a:glow rad="76200">
              <a:schemeClr val="accent1">
                <a:alpha val="21000"/>
              </a:schemeClr>
            </a:glow>
            <a:reflection stA="0" endPos="65000" dist="50800" dir="5400000" sy="-100000" algn="bl" rotWithShape="0"/>
            <a:softEdge rad="508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br>
              <a:rPr lang="en" dirty="0"/>
            </a:br>
            <a:endParaRPr dirty="0"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1"/>
          </p:nvPr>
        </p:nvSpPr>
        <p:spPr>
          <a:xfrm>
            <a:off x="3097050" y="2793850"/>
            <a:ext cx="29499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Archivos del proyecto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2"/>
          </p:nvPr>
        </p:nvSpPr>
        <p:spPr>
          <a:xfrm>
            <a:off x="3147148" y="3254650"/>
            <a:ext cx="29499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Todos los archivos creados para la realización de este proyecto se pueden encontrar en mi repositorio de GitHub: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>
                <a:hlinkClick r:id="rId3"/>
              </a:rPr>
              <a:t>https://github.com/crisdotta</a:t>
            </a:r>
            <a:endParaRPr lang="es-A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5"/>
          <p:cNvSpPr/>
          <p:nvPr/>
        </p:nvSpPr>
        <p:spPr>
          <a:xfrm>
            <a:off x="3981800" y="1490815"/>
            <a:ext cx="1180400" cy="1124519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CD19B0-95C2-4779-7664-38EF3DC01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0" r="50031" b="-758"/>
          <a:stretch/>
        </p:blipFill>
        <p:spPr>
          <a:xfrm>
            <a:off x="3981800" y="1490815"/>
            <a:ext cx="1180400" cy="112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Repositorio</a:t>
            </a:r>
            <a:endParaRPr dirty="0"/>
          </a:p>
        </p:txBody>
      </p:sp>
      <p:sp>
        <p:nvSpPr>
          <p:cNvPr id="323" name="Google Shape;323;p36"/>
          <p:cNvSpPr txBox="1">
            <a:spLocks noGrp="1"/>
          </p:cNvSpPr>
          <p:nvPr>
            <p:ph type="subTitle" idx="3"/>
          </p:nvPr>
        </p:nvSpPr>
        <p:spPr>
          <a:xfrm>
            <a:off x="3330900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1"/>
          </p:nvPr>
        </p:nvSpPr>
        <p:spPr>
          <a:xfrm>
            <a:off x="713175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Excel</a:t>
            </a:r>
            <a:endParaRPr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2"/>
          </p:nvPr>
        </p:nvSpPr>
        <p:spPr>
          <a:xfrm>
            <a:off x="713175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Con Excel logre limpiar los datos y, también, transformarlos.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 puede ver el paso a paso que se realizó en el archivo de Excel.</a:t>
            </a:r>
            <a:endParaRPr dirty="0"/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4"/>
          </p:nvPr>
        </p:nvSpPr>
        <p:spPr>
          <a:xfrm>
            <a:off x="3330900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 utilizo MySQL por la facilidad de cargar archivos Excel a la base de datos.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Con MySQL se logró el EDA para </a:t>
            </a:r>
            <a:r>
              <a:rPr lang="es-ES" dirty="0"/>
              <a:t>analizar e investigar conjuntos de datos y resumir sus características principales.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5"/>
          </p:nvPr>
        </p:nvSpPr>
        <p:spPr>
          <a:xfrm>
            <a:off x="5948625" y="2633850"/>
            <a:ext cx="24822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Power BI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6"/>
          </p:nvPr>
        </p:nvSpPr>
        <p:spPr>
          <a:xfrm>
            <a:off x="5948625" y="3027277"/>
            <a:ext cx="2482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Con Power BI logre, con apoyo del EDA, crear dashboards dinámicos para facilitar la presentación de datos y que sea más entendible la información.</a:t>
            </a:r>
            <a:endParaRPr dirty="0"/>
          </a:p>
        </p:txBody>
      </p:sp>
      <p:sp>
        <p:nvSpPr>
          <p:cNvPr id="329" name="Google Shape;329;p36"/>
          <p:cNvSpPr/>
          <p:nvPr/>
        </p:nvSpPr>
        <p:spPr>
          <a:xfrm>
            <a:off x="1525125" y="1538594"/>
            <a:ext cx="858300" cy="858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4104486" y="1538594"/>
            <a:ext cx="914401" cy="858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6235794" y="1538594"/>
            <a:ext cx="1890677" cy="858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F78FC7-AFE3-6C1B-4EF4-4C3CA948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76" y="1538594"/>
            <a:ext cx="804397" cy="8043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79E7E73-C07C-85B0-CF2E-33E9C8FD1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08" y="1598847"/>
            <a:ext cx="1717048" cy="7377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9F65B1F-969C-63F1-66C4-60660410E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710" y="1587039"/>
            <a:ext cx="755952" cy="7559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Fuentes</a:t>
            </a:r>
            <a:endParaRPr dirty="0"/>
          </a:p>
        </p:txBody>
      </p:sp>
      <p:sp>
        <p:nvSpPr>
          <p:cNvPr id="356" name="Google Shape;356;p37"/>
          <p:cNvSpPr txBox="1">
            <a:spLocks noGrp="1"/>
          </p:cNvSpPr>
          <p:nvPr>
            <p:ph type="subTitle" idx="2"/>
          </p:nvPr>
        </p:nvSpPr>
        <p:spPr>
          <a:xfrm>
            <a:off x="713100" y="1132049"/>
            <a:ext cx="3858900" cy="956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Para complementar el dataset descargado de: </a:t>
            </a:r>
            <a:r>
              <a:rPr lang="es-AR" dirty="0">
                <a:hlinkClick r:id="rId3"/>
              </a:rPr>
              <a:t>https://www.kaggle.com/datasets/vladimirobellini/covid19ardata/data</a:t>
            </a:r>
            <a:endParaRPr lang="es-A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56;p37">
            <a:extLst>
              <a:ext uri="{FF2B5EF4-FFF2-40B4-BE49-F238E27FC236}">
                <a16:creationId xmlns:a16="http://schemas.microsoft.com/office/drawing/2014/main" id="{550470D3-B514-4CB9-5946-607B49C63BF5}"/>
              </a:ext>
            </a:extLst>
          </p:cNvPr>
          <p:cNvSpPr txBox="1">
            <a:spLocks/>
          </p:cNvSpPr>
          <p:nvPr/>
        </p:nvSpPr>
        <p:spPr>
          <a:xfrm>
            <a:off x="4572000" y="1132049"/>
            <a:ext cx="3858900" cy="101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None/>
              <a:defRPr sz="12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 algn="l"/>
            <a:r>
              <a:rPr lang="es-AR" dirty="0"/>
              <a:t>Se usaron otras fuentes como el de la población Argentina: </a:t>
            </a:r>
          </a:p>
          <a:p>
            <a:pPr marL="0" indent="0" algn="l"/>
            <a:r>
              <a:rPr lang="es-AR" dirty="0">
                <a:hlinkClick r:id="rId4"/>
              </a:rPr>
              <a:t>https://www.ign.gob.ar/NuestrasActividades/Geografia/DatosArgentina/DivisionPolitica</a:t>
            </a:r>
            <a:endParaRPr lang="es-AR" dirty="0"/>
          </a:p>
          <a:p>
            <a:pPr marL="0" indent="0" algn="l"/>
            <a:endParaRPr lang="es-AR" dirty="0"/>
          </a:p>
          <a:p>
            <a:pPr marL="0" indent="0" algn="l"/>
            <a:endParaRPr lang="es-AR" dirty="0"/>
          </a:p>
        </p:txBody>
      </p:sp>
      <p:sp>
        <p:nvSpPr>
          <p:cNvPr id="15" name="Google Shape;356;p37">
            <a:extLst>
              <a:ext uri="{FF2B5EF4-FFF2-40B4-BE49-F238E27FC236}">
                <a16:creationId xmlns:a16="http://schemas.microsoft.com/office/drawing/2014/main" id="{EA49EFD0-F6FA-D2D7-B138-8E4485D82B72}"/>
              </a:ext>
            </a:extLst>
          </p:cNvPr>
          <p:cNvSpPr txBox="1">
            <a:spLocks/>
          </p:cNvSpPr>
          <p:nvPr/>
        </p:nvSpPr>
        <p:spPr>
          <a:xfrm>
            <a:off x="713100" y="2149573"/>
            <a:ext cx="3858900" cy="101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None/>
              <a:defRPr sz="12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 algn="l"/>
            <a:r>
              <a:rPr lang="es-AR" dirty="0"/>
              <a:t>Y también sobre el índice de pobreza semestral:</a:t>
            </a:r>
          </a:p>
          <a:p>
            <a:pPr marL="0" indent="0" algn="l"/>
            <a:r>
              <a:rPr lang="nb-NO" dirty="0"/>
              <a:t>Primer Semestre 2020</a:t>
            </a:r>
          </a:p>
          <a:p>
            <a:pPr marL="0" indent="0" algn="l"/>
            <a:r>
              <a:rPr lang="nb-NO" dirty="0">
                <a:hlinkClick r:id="rId5"/>
              </a:rPr>
              <a:t>https://www.infobae.com/economia/2020/10/01/el-nuevo-mapa-de-la-pobreza-argentina-en-que-regiones-tuvieron-mayor-impacto-la-pandemia-y-la-cuarentena</a:t>
            </a:r>
            <a:endParaRPr lang="nb-NO" dirty="0"/>
          </a:p>
          <a:p>
            <a:pPr marL="0" indent="0" algn="l"/>
            <a:endParaRPr lang="nb-NO" dirty="0"/>
          </a:p>
        </p:txBody>
      </p:sp>
      <p:sp>
        <p:nvSpPr>
          <p:cNvPr id="16" name="Google Shape;356;p37">
            <a:extLst>
              <a:ext uri="{FF2B5EF4-FFF2-40B4-BE49-F238E27FC236}">
                <a16:creationId xmlns:a16="http://schemas.microsoft.com/office/drawing/2014/main" id="{224236FE-0103-B805-459C-925E632EDF94}"/>
              </a:ext>
            </a:extLst>
          </p:cNvPr>
          <p:cNvSpPr txBox="1">
            <a:spLocks/>
          </p:cNvSpPr>
          <p:nvPr/>
        </p:nvSpPr>
        <p:spPr>
          <a:xfrm>
            <a:off x="4572000" y="2155233"/>
            <a:ext cx="3858900" cy="101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arabun"/>
              <a:buNone/>
              <a:defRPr sz="12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arabun"/>
              <a:buNone/>
              <a:defRPr sz="1200" b="0" i="0" u="none" strike="noStrike" cap="non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indent="0" algn="l"/>
            <a:r>
              <a:rPr lang="pt-BR" dirty="0"/>
              <a:t>Segundo Semestre 2020</a:t>
            </a:r>
          </a:p>
          <a:p>
            <a:pPr marL="0" indent="0" algn="l"/>
            <a:r>
              <a:rPr lang="pt-BR" dirty="0">
                <a:hlinkClick r:id="rId6"/>
              </a:rPr>
              <a:t>https://www.infobae.com/economia/2021/04/01/el-mapa-de-la-pobreza-mas-de-la-mitad-de-la-poblacion-del-conurbano-bonaerense-es-pobre-y-el-15-es-indigente</a:t>
            </a:r>
            <a:endParaRPr lang="pt-BR" dirty="0"/>
          </a:p>
          <a:p>
            <a:pPr marL="0" indent="0" algn="l"/>
            <a:endParaRPr lang="nb-N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8B962B6-4A20-FD10-83FC-2428E1F82FAE}"/>
              </a:ext>
            </a:extLst>
          </p:cNvPr>
          <p:cNvSpPr txBox="1"/>
          <p:nvPr/>
        </p:nvSpPr>
        <p:spPr>
          <a:xfrm>
            <a:off x="713100" y="3222097"/>
            <a:ext cx="385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nb-NO" sz="1200" dirty="0">
                <a:solidFill>
                  <a:schemeClr val="lt1"/>
                </a:solidFill>
                <a:latin typeface="Sarabun"/>
                <a:cs typeface="Sarabun"/>
                <a:sym typeface="Sarabun"/>
              </a:rPr>
              <a:t>Primer Semestre 2021</a:t>
            </a:r>
          </a:p>
          <a:p>
            <a:pPr>
              <a:buClr>
                <a:schemeClr val="dk1"/>
              </a:buClr>
              <a:buSzPts val="1400"/>
            </a:pPr>
            <a:r>
              <a:rPr lang="nb-NO" sz="1200" dirty="0">
                <a:solidFill>
                  <a:schemeClr val="lt1"/>
                </a:solidFill>
                <a:latin typeface="Sarabun"/>
                <a:cs typeface="Sarabun"/>
                <a:sym typeface="Sarabun"/>
                <a:hlinkClick r:id="rId7"/>
              </a:rPr>
              <a:t>https://www.infobae.com/economia/2021/09/30/el-nuevo-mapa-de-la-pobreza-en-argentina-en-que-regiones-tuvo-mayor-impacto</a:t>
            </a:r>
            <a:endParaRPr lang="nb-NO" sz="1200" dirty="0">
              <a:solidFill>
                <a:schemeClr val="lt1"/>
              </a:solidFill>
              <a:latin typeface="Sarabun"/>
              <a:cs typeface="Sarabun"/>
              <a:sym typeface="Sarabun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6336FAB-14B0-5720-4680-032A5EA2F609}"/>
              </a:ext>
            </a:extLst>
          </p:cNvPr>
          <p:cNvSpPr txBox="1"/>
          <p:nvPr/>
        </p:nvSpPr>
        <p:spPr>
          <a:xfrm>
            <a:off x="4572000" y="3175988"/>
            <a:ext cx="385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pt-BR" sz="1200" dirty="0">
                <a:solidFill>
                  <a:schemeClr val="lt1"/>
                </a:solidFill>
                <a:latin typeface="Sarabun"/>
                <a:cs typeface="Sarabun"/>
              </a:rPr>
              <a:t>Segundo Semestre 2021</a:t>
            </a:r>
          </a:p>
          <a:p>
            <a:pPr>
              <a:buClr>
                <a:schemeClr val="dk1"/>
              </a:buClr>
              <a:buSzPts val="1400"/>
            </a:pPr>
            <a:r>
              <a:rPr lang="pt-BR" sz="1200" dirty="0">
                <a:solidFill>
                  <a:schemeClr val="lt1"/>
                </a:solidFill>
                <a:latin typeface="Sarabun"/>
                <a:cs typeface="Sarabun"/>
                <a:hlinkClick r:id="rId8"/>
              </a:rPr>
              <a:t>https://www.infobae.com/economia/2022/03/30/el-mapa-de-la-pobreza-en-la-argentina-en-que-regiones-del-pais-tuvo-mayor-impacto</a:t>
            </a:r>
            <a:endParaRPr lang="pt-BR" sz="1200" dirty="0">
              <a:solidFill>
                <a:schemeClr val="lt1"/>
              </a:solidFill>
              <a:latin typeface="Sarabun"/>
              <a:cs typeface="Sarabu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713100" y="45731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1"/>
          </p:nvPr>
        </p:nvSpPr>
        <p:spPr>
          <a:xfrm>
            <a:off x="1066679" y="1125133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de datos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ubTitle" idx="2"/>
          </p:nvPr>
        </p:nvSpPr>
        <p:spPr>
          <a:xfrm>
            <a:off x="1066696" y="1493154"/>
            <a:ext cx="3226500" cy="826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 al analisis de datos realizado se puede ver la suba y baja en los casos, fallecidos, indice de pobreza y el impacto que tuvo la cuarentena en todo esto.</a:t>
            </a:r>
            <a:endParaRPr dirty="0"/>
          </a:p>
        </p:txBody>
      </p:sp>
      <p:sp>
        <p:nvSpPr>
          <p:cNvPr id="371" name="Google Shape;371;p38"/>
          <p:cNvSpPr txBox="1">
            <a:spLocks noGrp="1"/>
          </p:cNvSpPr>
          <p:nvPr>
            <p:ph type="subTitle" idx="5"/>
          </p:nvPr>
        </p:nvSpPr>
        <p:spPr>
          <a:xfrm>
            <a:off x="1066679" y="3514920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</a:t>
            </a:r>
            <a:endParaRPr dirty="0"/>
          </a:p>
        </p:txBody>
      </p:sp>
      <p:sp>
        <p:nvSpPr>
          <p:cNvPr id="373" name="Google Shape;373;p38"/>
          <p:cNvSpPr txBox="1">
            <a:spLocks noGrp="1"/>
          </p:cNvSpPr>
          <p:nvPr>
            <p:ph type="subTitle" idx="6"/>
          </p:nvPr>
        </p:nvSpPr>
        <p:spPr>
          <a:xfrm>
            <a:off x="1066696" y="3882942"/>
            <a:ext cx="3226500" cy="826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Solo se pudo conseguir información confiable hasta la fecha 9/11/2021, así que este estudio va desde el 2/3/2020 hasta la fecha ya estipulada.</a:t>
            </a:r>
            <a:endParaRPr dirty="0"/>
          </a:p>
        </p:txBody>
      </p:sp>
      <p:sp>
        <p:nvSpPr>
          <p:cNvPr id="374" name="Google Shape;374;p38"/>
          <p:cNvSpPr txBox="1">
            <a:spLocks noGrp="1"/>
          </p:cNvSpPr>
          <p:nvPr>
            <p:ph type="subTitle" idx="7"/>
          </p:nvPr>
        </p:nvSpPr>
        <p:spPr>
          <a:xfrm>
            <a:off x="4850804" y="1125133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cuantitativos</a:t>
            </a:r>
            <a:endParaRPr dirty="0"/>
          </a:p>
        </p:txBody>
      </p:sp>
      <p:sp>
        <p:nvSpPr>
          <p:cNvPr id="375" name="Google Shape;375;p38"/>
          <p:cNvSpPr txBox="1">
            <a:spLocks noGrp="1"/>
          </p:cNvSpPr>
          <p:nvPr>
            <p:ph type="subTitle" idx="8"/>
          </p:nvPr>
        </p:nvSpPr>
        <p:spPr>
          <a:xfrm>
            <a:off x="4850821" y="1493155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dirty="0">
                <a:solidFill>
                  <a:schemeClr val="lt1"/>
                </a:solidFill>
                <a:latin typeface="Sarabun"/>
                <a:cs typeface="Sarabun"/>
                <a:sym typeface="Sarabun"/>
              </a:rPr>
              <a:t>El proyecto se basó específicamente en resultados numéricos con la información que fue dada y encontrada.</a:t>
            </a:r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9"/>
          </p:nvPr>
        </p:nvSpPr>
        <p:spPr>
          <a:xfrm>
            <a:off x="2958750" y="2372642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Comparación</a:t>
            </a:r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3"/>
          </p:nvPr>
        </p:nvSpPr>
        <p:spPr>
          <a:xfrm>
            <a:off x="2958750" y="2820010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Este estudio se realizó para poder ver el impacto de esta epidemia en cada provincia y poder compararlas unas con otras.</a:t>
            </a:r>
            <a:endParaRPr dirty="0"/>
          </a:p>
        </p:txBody>
      </p:sp>
      <p:sp>
        <p:nvSpPr>
          <p:cNvPr id="378" name="Google Shape;378;p38"/>
          <p:cNvSpPr txBox="1">
            <a:spLocks noGrp="1"/>
          </p:cNvSpPr>
          <p:nvPr>
            <p:ph type="subTitle" idx="14"/>
          </p:nvPr>
        </p:nvSpPr>
        <p:spPr>
          <a:xfrm>
            <a:off x="4850804" y="3512831"/>
            <a:ext cx="3226500" cy="4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379" name="Google Shape;379;p38"/>
          <p:cNvSpPr txBox="1">
            <a:spLocks noGrp="1"/>
          </p:cNvSpPr>
          <p:nvPr>
            <p:ph type="subTitle" idx="15"/>
          </p:nvPr>
        </p:nvSpPr>
        <p:spPr>
          <a:xfrm>
            <a:off x="4850804" y="3951827"/>
            <a:ext cx="32265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Espero que este estudio realizado pueda darle un entendimiento claro sobre el impacto general de esta epidemia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>
            <a:spLocks noGrp="1"/>
          </p:cNvSpPr>
          <p:nvPr>
            <p:ph type="title" idx="4"/>
          </p:nvPr>
        </p:nvSpPr>
        <p:spPr>
          <a:xfrm>
            <a:off x="1759491" y="1349143"/>
            <a:ext cx="1943118" cy="4513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/>
              <a:t>Primer caso</a:t>
            </a:r>
            <a:endParaRPr sz="2400" dirty="0"/>
          </a:p>
        </p:txBody>
      </p:sp>
      <p:sp>
        <p:nvSpPr>
          <p:cNvPr id="13" name="Google Shape;389;p39">
            <a:extLst>
              <a:ext uri="{FF2B5EF4-FFF2-40B4-BE49-F238E27FC236}">
                <a16:creationId xmlns:a16="http://schemas.microsoft.com/office/drawing/2014/main" id="{37598392-344E-9587-0344-45C18C3FC3B6}"/>
              </a:ext>
            </a:extLst>
          </p:cNvPr>
          <p:cNvSpPr txBox="1">
            <a:spLocks/>
          </p:cNvSpPr>
          <p:nvPr/>
        </p:nvSpPr>
        <p:spPr>
          <a:xfrm>
            <a:off x="2731050" y="264859"/>
            <a:ext cx="36819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Urbanist"/>
              <a:buNone/>
              <a:defRPr sz="58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n" dirty="0"/>
              <a:t>Inicio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726D96-A89F-7845-B5EB-766E8286F724}"/>
              </a:ext>
            </a:extLst>
          </p:cNvPr>
          <p:cNvSpPr txBox="1"/>
          <p:nvPr/>
        </p:nvSpPr>
        <p:spPr>
          <a:xfrm>
            <a:off x="2731050" y="1787128"/>
            <a:ext cx="508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El primer caso fue detectado en CABA el día 02/03/2020.</a:t>
            </a:r>
          </a:p>
        </p:txBody>
      </p:sp>
      <p:sp>
        <p:nvSpPr>
          <p:cNvPr id="16" name="Google Shape;389;p39">
            <a:extLst>
              <a:ext uri="{FF2B5EF4-FFF2-40B4-BE49-F238E27FC236}">
                <a16:creationId xmlns:a16="http://schemas.microsoft.com/office/drawing/2014/main" id="{BB9C1CFE-7CAF-6E1F-F8A2-EFCA16293E6C}"/>
              </a:ext>
            </a:extLst>
          </p:cNvPr>
          <p:cNvSpPr txBox="1">
            <a:spLocks/>
          </p:cNvSpPr>
          <p:nvPr/>
        </p:nvSpPr>
        <p:spPr>
          <a:xfrm>
            <a:off x="1759491" y="2346097"/>
            <a:ext cx="4180671" cy="45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Urbanist"/>
              <a:buNone/>
              <a:defRPr sz="58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2400" dirty="0"/>
              <a:t>Primer día de la cuarentena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4C92083-F0E8-9F6A-AC16-94A4ED32FCE0}"/>
              </a:ext>
            </a:extLst>
          </p:cNvPr>
          <p:cNvSpPr txBox="1"/>
          <p:nvPr/>
        </p:nvSpPr>
        <p:spPr>
          <a:xfrm>
            <a:off x="2731050" y="2819831"/>
            <a:ext cx="508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Solo 19 días fueron los necesarios para que den inicio a la cuarentena, establecida el 21/03/2020.</a:t>
            </a:r>
          </a:p>
        </p:txBody>
      </p:sp>
      <p:sp>
        <p:nvSpPr>
          <p:cNvPr id="18" name="Google Shape;389;p39">
            <a:extLst>
              <a:ext uri="{FF2B5EF4-FFF2-40B4-BE49-F238E27FC236}">
                <a16:creationId xmlns:a16="http://schemas.microsoft.com/office/drawing/2014/main" id="{183F37FD-C5DC-FA8F-3267-D53CD0FB8448}"/>
              </a:ext>
            </a:extLst>
          </p:cNvPr>
          <p:cNvSpPr txBox="1">
            <a:spLocks/>
          </p:cNvSpPr>
          <p:nvPr/>
        </p:nvSpPr>
        <p:spPr>
          <a:xfrm>
            <a:off x="1759491" y="3522329"/>
            <a:ext cx="65938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Urbanist"/>
              <a:buNone/>
              <a:defRPr sz="5800" b="1" i="0" u="none" strike="noStrike" cap="none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Urbanist"/>
              <a:buNone/>
              <a:defRPr sz="9000" b="1" i="0" u="none" strike="noStrike" cap="none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r>
              <a:rPr lang="es-AR" sz="2400" dirty="0"/>
              <a:t>Ultimo día de la cuarentena e inicio del DISPO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620EB9-B6D7-932F-3310-C2E308846C85}"/>
              </a:ext>
            </a:extLst>
          </p:cNvPr>
          <p:cNvSpPr txBox="1"/>
          <p:nvPr/>
        </p:nvSpPr>
        <p:spPr>
          <a:xfrm>
            <a:off x="2731050" y="4045549"/>
            <a:ext cx="5080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La cuarentena obligatoria (ASPO) se le dio fin el 09/11/2020 dando inicio al Distanciamiento Social, Preventivo y Obligatorio (DISPO).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tavirus Infection Breakthrough by Slidesgo">
  <a:themeElements>
    <a:clrScheme name="Simple Light">
      <a:dk1>
        <a:srgbClr val="041625"/>
      </a:dk1>
      <a:lt1>
        <a:srgbClr val="FFFFFF"/>
      </a:lt1>
      <a:dk2>
        <a:srgbClr val="0388FF"/>
      </a:dk2>
      <a:lt2>
        <a:srgbClr val="035BE8"/>
      </a:lt2>
      <a:accent1>
        <a:srgbClr val="032A6B"/>
      </a:accent1>
      <a:accent2>
        <a:srgbClr val="E365EE"/>
      </a:accent2>
      <a:accent3>
        <a:srgbClr val="AD57CC"/>
      </a:accent3>
      <a:accent4>
        <a:srgbClr val="61218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1081</Words>
  <Application>Microsoft Office PowerPoint</Application>
  <PresentationFormat>Presentación en pantalla (16:9)</PresentationFormat>
  <Paragraphs>157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Sarabun</vt:lpstr>
      <vt:lpstr>Urbanist</vt:lpstr>
      <vt:lpstr>Arial</vt:lpstr>
      <vt:lpstr>Open Sans</vt:lpstr>
      <vt:lpstr>Anton</vt:lpstr>
      <vt:lpstr>Rotavirus Infection Breakthrough by Slidesgo</vt:lpstr>
      <vt:lpstr>Coronavirus Epidemia  en Argentina</vt:lpstr>
      <vt:lpstr>Contenido</vt:lpstr>
      <vt:lpstr>Introducción</vt:lpstr>
      <vt:lpstr>Proposito de esta presentación</vt:lpstr>
      <vt:lpstr>Introducción </vt:lpstr>
      <vt:lpstr>Repositorio</vt:lpstr>
      <vt:lpstr>Fuentes</vt:lpstr>
      <vt:lpstr>Resultados</vt:lpstr>
      <vt:lpstr>Primer caso</vt:lpstr>
      <vt:lpstr>Año 2020</vt:lpstr>
      <vt:lpstr>Año 2020</vt:lpstr>
      <vt:lpstr>Año 2020</vt:lpstr>
      <vt:lpstr>Año 2020</vt:lpstr>
      <vt:lpstr>Año 2021</vt:lpstr>
      <vt:lpstr>Año 2021</vt:lpstr>
      <vt:lpstr>Año 2021</vt:lpstr>
      <vt:lpstr>Año 2021</vt:lpstr>
      <vt:lpstr>Cuarentena</vt:lpstr>
      <vt:lpstr>Cuarentena</vt:lpstr>
      <vt:lpstr>Post - Cuarentena</vt:lpstr>
      <vt:lpstr>Post - Cuarentena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Mute</dc:creator>
  <cp:lastModifiedBy>Cristian Dotta</cp:lastModifiedBy>
  <cp:revision>26</cp:revision>
  <dcterms:modified xsi:type="dcterms:W3CDTF">2024-06-06T16:55:28Z</dcterms:modified>
</cp:coreProperties>
</file>